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4"/>
  </p:notesMasterIdLst>
  <p:sldIdLst>
    <p:sldId id="256" r:id="rId2"/>
    <p:sldId id="257" r:id="rId3"/>
    <p:sldId id="258" r:id="rId4"/>
    <p:sldId id="282" r:id="rId5"/>
    <p:sldId id="271" r:id="rId6"/>
    <p:sldId id="276" r:id="rId7"/>
    <p:sldId id="277" r:id="rId8"/>
    <p:sldId id="280" r:id="rId9"/>
    <p:sldId id="274" r:id="rId10"/>
    <p:sldId id="259" r:id="rId11"/>
    <p:sldId id="261" r:id="rId12"/>
    <p:sldId id="262" r:id="rId13"/>
    <p:sldId id="272" r:id="rId14"/>
    <p:sldId id="263" r:id="rId15"/>
    <p:sldId id="264" r:id="rId16"/>
    <p:sldId id="270" r:id="rId17"/>
    <p:sldId id="275" r:id="rId18"/>
    <p:sldId id="265" r:id="rId19"/>
    <p:sldId id="260" r:id="rId20"/>
    <p:sldId id="269" r:id="rId21"/>
    <p:sldId id="281" r:id="rId22"/>
    <p:sldId id="27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F08C8"/>
    <a:srgbClr val="098885"/>
    <a:srgbClr val="3BF15E"/>
    <a:srgbClr val="07797F"/>
    <a:srgbClr val="C907BB"/>
    <a:srgbClr val="B8FAC5"/>
    <a:srgbClr val="73E9F5"/>
    <a:srgbClr val="FA6EF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D506B-1311-41EB-8030-12C37B3CD83A}" type="datetimeFigureOut">
              <a:rPr lang="ru-RU" smtClean="0"/>
              <a:pPr/>
              <a:t>30.12.2013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E395A7-5F8E-45F0-B35F-97A464D590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8814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395A7-5F8E-45F0-B35F-97A464D590E5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66036-BE81-48CD-95C2-85AAC90FD5F1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41995-09C1-49AF-88BE-7F924EED57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F038E-91D5-468B-80E1-6024FCD4CD69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8FC9E-E799-4AF0-88BB-9920A6CE7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F4F3B-578C-4809-B0D7-DF6EF74C59E2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08EF4-BC7A-4921-AC5F-F948C65217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D4BF4-2FA9-4980-B072-7AD328060AEF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22808-407F-45B9-837E-F6D8A3FBD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524AA-B704-4E8B-87D8-3EEED6000970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D8936-830F-4CF0-9CED-CAB379110B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FD3F5-2688-4D75-919A-03B03C13F145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C31C3-9888-4DB4-A444-7D15E5934D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E5F45-75C4-470F-B0B9-54196520C51F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95D19-3B55-41CC-9F29-F44EAE0EC7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82FEE-5FA8-47DE-A27C-052A0E930300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D6F45-1747-4C20-A3A3-06560D2D02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859E5-DE1A-46D8-938C-A97F8BDAF9AB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2A727-4966-4738-86E7-9D28EA3769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19254-FFA2-4833-BF83-179C39EECE54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CE50D-6625-4C55-89F3-04535DF80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F458E-9CEF-447D-B1DC-2D4DAAEB815E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B6B26-C9D7-4224-AE51-440CE0ED4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CC918D9-B0AF-4111-BF5B-2ED5AAF28349}" type="datetimeFigureOut">
              <a:rPr lang="ru-RU"/>
              <a:pPr>
                <a:defRPr/>
              </a:pPr>
              <a:t>30.12.2013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9F0D95-C69A-48D2-BDC3-463EE2EAF9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84;&#1091;&#1079;&#1099;&#1082;&#1072;%20&#1089;&#1072;&#1076;&#1080;&#1082;\&#1044;&#1077;&#1090;&#1089;&#1082;&#1080;&#1077;_&#1055;&#1077;&#1089;&#1085;&#1080;_-_&#1055;&#1077;&#1089;&#1085;&#1103;_&#1082;&#1088;&#1072;&#1089;&#1085;&#1086;&#1081;_&#1096;&#1072;&#1087;&#1086;&#1095;&#1082;&#1080;_-_(mp3poisk.net)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1.jpeg"/><Relationship Id="rId7" Type="http://schemas.openxmlformats.org/officeDocument/2006/relationships/image" Target="../media/image5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1.jpe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tinyurl.com/ax34tp4" TargetMode="External"/><Relationship Id="rId13" Type="http://schemas.openxmlformats.org/officeDocument/2006/relationships/hyperlink" Target="http://tinyurl.com/alvpsyn" TargetMode="External"/><Relationship Id="rId18" Type="http://schemas.openxmlformats.org/officeDocument/2006/relationships/hyperlink" Target="http://tinyurl.com/a9rryu3" TargetMode="External"/><Relationship Id="rId26" Type="http://schemas.openxmlformats.org/officeDocument/2006/relationships/hyperlink" Target="http://tinyurl.com/ag2l68c" TargetMode="External"/><Relationship Id="rId3" Type="http://schemas.openxmlformats.org/officeDocument/2006/relationships/hyperlink" Target="http://tinyurl.com/a7hpymp" TargetMode="External"/><Relationship Id="rId21" Type="http://schemas.openxmlformats.org/officeDocument/2006/relationships/hyperlink" Target="http://tinyurl.com/avw8sux" TargetMode="External"/><Relationship Id="rId34" Type="http://schemas.openxmlformats.org/officeDocument/2006/relationships/hyperlink" Target="http://tinyurl.com/bsdah8k" TargetMode="External"/><Relationship Id="rId7" Type="http://schemas.openxmlformats.org/officeDocument/2006/relationships/hyperlink" Target="http://tinyurl.com/afo4688" TargetMode="External"/><Relationship Id="rId12" Type="http://schemas.openxmlformats.org/officeDocument/2006/relationships/hyperlink" Target="http://tinyurl.com/aa4fgrp" TargetMode="External"/><Relationship Id="rId17" Type="http://schemas.openxmlformats.org/officeDocument/2006/relationships/hyperlink" Target="http://tinyurl.com/aczzl6m" TargetMode="External"/><Relationship Id="rId25" Type="http://schemas.openxmlformats.org/officeDocument/2006/relationships/hyperlink" Target="http://tinyurl.com/aewoobo" TargetMode="External"/><Relationship Id="rId33" Type="http://schemas.openxmlformats.org/officeDocument/2006/relationships/hyperlink" Target="http://tinyurl.com/bodxd3b" TargetMode="External"/><Relationship Id="rId2" Type="http://schemas.openxmlformats.org/officeDocument/2006/relationships/image" Target="../media/image87.jpeg"/><Relationship Id="rId16" Type="http://schemas.openxmlformats.org/officeDocument/2006/relationships/hyperlink" Target="http://tinyurl.com/bkntk4w" TargetMode="External"/><Relationship Id="rId20" Type="http://schemas.openxmlformats.org/officeDocument/2006/relationships/hyperlink" Target="http://tinyurl.com/apk9ywa" TargetMode="External"/><Relationship Id="rId29" Type="http://schemas.openxmlformats.org/officeDocument/2006/relationships/hyperlink" Target="http://tinyurl.com/amdahc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inyurl.com/a2l59cg" TargetMode="External"/><Relationship Id="rId11" Type="http://schemas.openxmlformats.org/officeDocument/2006/relationships/hyperlink" Target="http://tinyurl.com/bghplqn" TargetMode="External"/><Relationship Id="rId24" Type="http://schemas.openxmlformats.org/officeDocument/2006/relationships/hyperlink" Target="http://tinyurl.com/at3yoqe" TargetMode="External"/><Relationship Id="rId32" Type="http://schemas.openxmlformats.org/officeDocument/2006/relationships/hyperlink" Target="http://tinyurl.com/dxqxzhy" TargetMode="External"/><Relationship Id="rId5" Type="http://schemas.openxmlformats.org/officeDocument/2006/relationships/hyperlink" Target="http://tinyurl.com/b288g3r" TargetMode="External"/><Relationship Id="rId15" Type="http://schemas.openxmlformats.org/officeDocument/2006/relationships/hyperlink" Target="http://tinyurl.com/aos5en3" TargetMode="External"/><Relationship Id="rId23" Type="http://schemas.openxmlformats.org/officeDocument/2006/relationships/hyperlink" Target="http://tinyurl.com/bxc6afl" TargetMode="External"/><Relationship Id="rId28" Type="http://schemas.openxmlformats.org/officeDocument/2006/relationships/hyperlink" Target="http://tinyurl.com/ayoa44m" TargetMode="External"/><Relationship Id="rId10" Type="http://schemas.openxmlformats.org/officeDocument/2006/relationships/hyperlink" Target="http://tinyurl.com/a54xhw7" TargetMode="External"/><Relationship Id="rId19" Type="http://schemas.openxmlformats.org/officeDocument/2006/relationships/hyperlink" Target="http://tinyurl.com/bhn343e" TargetMode="External"/><Relationship Id="rId31" Type="http://schemas.openxmlformats.org/officeDocument/2006/relationships/hyperlink" Target="http://tinyurl.com/c4torrg" TargetMode="External"/><Relationship Id="rId4" Type="http://schemas.openxmlformats.org/officeDocument/2006/relationships/hyperlink" Target="http://tinyurl.com/bxopfvy" TargetMode="External"/><Relationship Id="rId9" Type="http://schemas.openxmlformats.org/officeDocument/2006/relationships/hyperlink" Target="http://tinyurl.com/ahe9u6l" TargetMode="External"/><Relationship Id="rId14" Type="http://schemas.openxmlformats.org/officeDocument/2006/relationships/hyperlink" Target="http://tinyurl.com/bxctb84" TargetMode="External"/><Relationship Id="rId22" Type="http://schemas.openxmlformats.org/officeDocument/2006/relationships/hyperlink" Target="http://tinyurl.com/azxph4y" TargetMode="External"/><Relationship Id="rId27" Type="http://schemas.openxmlformats.org/officeDocument/2006/relationships/hyperlink" Target="http://tinyurl.com/bqx2ww4" TargetMode="External"/><Relationship Id="rId30" Type="http://schemas.openxmlformats.org/officeDocument/2006/relationships/hyperlink" Target="http://tinyurl.com/bdbx9al" TargetMode="External"/><Relationship Id="rId35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ttach-16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857224" y="571480"/>
            <a:ext cx="7772400" cy="3357586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i="1" dirty="0" smtClean="0">
                <a:solidFill>
                  <a:srgbClr val="7030A0"/>
                </a:solidFill>
                <a:latin typeface="Arno Pro Smbd Caption"/>
              </a:rPr>
              <a:t>Педагогический проект.</a:t>
            </a:r>
            <a:r>
              <a:rPr lang="ru-RU" sz="4800" dirty="0" smtClean="0">
                <a:solidFill>
                  <a:srgbClr val="7030A0"/>
                </a:solidFill>
                <a:latin typeface="Arno Pro Smbd Caption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Arno Pro Smbd Caption"/>
              </a:rPr>
            </a:br>
            <a:r>
              <a:rPr lang="ru-RU" sz="4800" i="1" dirty="0" smtClean="0">
                <a:solidFill>
                  <a:srgbClr val="7030A0"/>
                </a:solidFill>
                <a:latin typeface="Arno Pro Smbd Caption"/>
              </a:rPr>
              <a:t>ТЕМА:</a:t>
            </a:r>
            <a:r>
              <a:rPr lang="ru-RU" sz="4800" dirty="0" smtClean="0">
                <a:solidFill>
                  <a:srgbClr val="7030A0"/>
                </a:solidFill>
                <a:latin typeface="Arno Pro Smbd Caption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Arno Pro Smbd Caption"/>
              </a:rPr>
            </a:br>
            <a:r>
              <a:rPr lang="ru-RU" sz="6000" dirty="0" smtClean="0">
                <a:solidFill>
                  <a:srgbClr val="7030A0"/>
                </a:solidFill>
                <a:latin typeface="Arno Pro Smbd Caption"/>
              </a:rPr>
              <a:t>«Эта удивительная Африка »</a:t>
            </a: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150" y="4338638"/>
            <a:ext cx="6905625" cy="2519362"/>
          </a:xfrm>
        </p:spPr>
        <p:txBody>
          <a:bodyPr/>
          <a:lstStyle/>
          <a:p>
            <a:pPr algn="r" eaLnBrk="1" hangingPunct="1"/>
            <a:r>
              <a:rPr lang="ru-RU" sz="1600" b="1" dirty="0" smtClean="0">
                <a:solidFill>
                  <a:srgbClr val="2408CA"/>
                </a:solidFill>
              </a:rPr>
              <a:t>Составитель:</a:t>
            </a:r>
          </a:p>
          <a:p>
            <a:pPr algn="r" eaLnBrk="1" hangingPunct="1"/>
            <a:r>
              <a:rPr lang="ru-RU" sz="1600" b="1" dirty="0" smtClean="0">
                <a:solidFill>
                  <a:srgbClr val="2408CA"/>
                </a:solidFill>
              </a:rPr>
              <a:t>Дрёмина И.П.</a:t>
            </a:r>
          </a:p>
          <a:p>
            <a:pPr algn="r" eaLnBrk="1" hangingPunct="1"/>
            <a:r>
              <a:rPr lang="ru-RU" sz="1600" b="1" dirty="0" smtClean="0">
                <a:solidFill>
                  <a:srgbClr val="2408CA"/>
                </a:solidFill>
              </a:rPr>
              <a:t>Воспитатель группы № 6</a:t>
            </a:r>
          </a:p>
          <a:p>
            <a:pPr algn="r" eaLnBrk="1" hangingPunct="1"/>
            <a:endParaRPr lang="ru-RU" sz="1600" b="1" dirty="0" smtClean="0">
              <a:solidFill>
                <a:srgbClr val="2408CA"/>
              </a:solidFill>
            </a:endParaRPr>
          </a:p>
          <a:p>
            <a:pPr algn="r" eaLnBrk="1" hangingPunct="1"/>
            <a:endParaRPr lang="ru-RU" sz="1600" b="1" dirty="0" smtClean="0">
              <a:solidFill>
                <a:srgbClr val="2408CA"/>
              </a:solidFill>
            </a:endParaRPr>
          </a:p>
          <a:p>
            <a:pPr algn="r" eaLnBrk="1" hangingPunct="1"/>
            <a:endParaRPr lang="ru-RU" sz="1600" b="1" dirty="0" smtClean="0">
              <a:solidFill>
                <a:srgbClr val="2408CA"/>
              </a:solidFill>
            </a:endParaRPr>
          </a:p>
          <a:p>
            <a:pPr algn="l" eaLnBrk="1" hangingPunct="1"/>
            <a:r>
              <a:rPr lang="ru-RU" sz="1800" dirty="0" smtClean="0">
                <a:solidFill>
                  <a:srgbClr val="1F08C8"/>
                </a:solidFill>
              </a:rPr>
              <a:t>г.Сыктывкар, март 2013г.</a:t>
            </a:r>
          </a:p>
        </p:txBody>
      </p:sp>
      <p:pic>
        <p:nvPicPr>
          <p:cNvPr id="5" name="Детские_Песни_-_Песня_красной_шапочки_-_(mp3poisk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29124" y="4214818"/>
            <a:ext cx="304800" cy="304800"/>
          </a:xfrm>
          <a:prstGeom prst="rect">
            <a:avLst/>
          </a:prstGeom>
        </p:spPr>
      </p:pic>
      <p:pic>
        <p:nvPicPr>
          <p:cNvPr id="6" name="Детские_Песни_-_Песня_красной_шапочки_-_(mp3poisk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500562" y="421481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newsflash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169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16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38" name="Прямоугольник 2"/>
          <p:cNvSpPr>
            <a:spLocks noChangeArrowheads="1"/>
          </p:cNvSpPr>
          <p:nvPr/>
        </p:nvSpPr>
        <p:spPr bwMode="auto">
          <a:xfrm>
            <a:off x="179512" y="620713"/>
            <a:ext cx="8856983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u="sng" dirty="0">
                <a:solidFill>
                  <a:srgbClr val="7030A0"/>
                </a:solidFill>
                <a:latin typeface="Arno Pro Smbd Caption"/>
              </a:rPr>
              <a:t>Тип проекта:</a:t>
            </a:r>
            <a:r>
              <a:rPr lang="ru-RU" sz="3200" dirty="0">
                <a:solidFill>
                  <a:srgbClr val="7030A0"/>
                </a:solidFill>
                <a:latin typeface="Arno Pro Smbd Caption"/>
              </a:rPr>
              <a:t> </a:t>
            </a:r>
            <a:r>
              <a:rPr lang="ru-RU" sz="3200" dirty="0">
                <a:solidFill>
                  <a:srgbClr val="8A0000"/>
                </a:solidFill>
                <a:latin typeface="Arno Pro Smbd Caption"/>
              </a:rPr>
              <a:t> </a:t>
            </a:r>
            <a:r>
              <a:rPr lang="ru-RU" sz="3200" i="1" dirty="0">
                <a:solidFill>
                  <a:srgbClr val="8A0000"/>
                </a:solidFill>
                <a:latin typeface="Arno Pro Smbd Caption"/>
              </a:rPr>
              <a:t>творческий, </a:t>
            </a:r>
            <a:r>
              <a:rPr lang="ru-RU" sz="3200" b="1" i="1" dirty="0">
                <a:solidFill>
                  <a:srgbClr val="8A0000"/>
                </a:solidFill>
                <a:latin typeface="Arno Pro Smbd Caption"/>
              </a:rPr>
              <a:t>познавательный,</a:t>
            </a:r>
            <a:r>
              <a:rPr lang="ru-RU" sz="3200" i="1" dirty="0">
                <a:solidFill>
                  <a:srgbClr val="8A0000"/>
                </a:solidFill>
                <a:latin typeface="Arno Pro Smbd Caption"/>
              </a:rPr>
              <a:t> исследовательский, краткосрочный ,групповой.</a:t>
            </a:r>
          </a:p>
          <a:p>
            <a:pPr algn="just"/>
            <a:r>
              <a:rPr lang="ru-RU" sz="3200" u="sng" dirty="0" smtClean="0">
                <a:solidFill>
                  <a:srgbClr val="7030A0"/>
                </a:solidFill>
                <a:latin typeface="Arno Pro Smbd Caption"/>
              </a:rPr>
              <a:t>Участники проекта</a:t>
            </a:r>
            <a:r>
              <a:rPr lang="ru-RU" sz="3200" u="sng" dirty="0">
                <a:solidFill>
                  <a:srgbClr val="7030A0"/>
                </a:solidFill>
                <a:latin typeface="Arno Pro Smbd Caption"/>
              </a:rPr>
              <a:t>:</a:t>
            </a:r>
            <a:r>
              <a:rPr lang="ru-RU" sz="3200" dirty="0">
                <a:solidFill>
                  <a:srgbClr val="7030A0"/>
                </a:solidFill>
                <a:latin typeface="Arno Pro Smbd Caption"/>
              </a:rPr>
              <a:t> </a:t>
            </a:r>
            <a:r>
              <a:rPr lang="ru-RU" sz="3200" i="1" dirty="0">
                <a:solidFill>
                  <a:srgbClr val="8A0000"/>
                </a:solidFill>
                <a:latin typeface="Arno Pro Smbd Caption"/>
              </a:rPr>
              <a:t>дети старшей группы, родители</a:t>
            </a:r>
            <a:r>
              <a:rPr lang="ru-RU" sz="3200" i="1" dirty="0" smtClean="0">
                <a:solidFill>
                  <a:srgbClr val="8A0000"/>
                </a:solidFill>
                <a:latin typeface="Arno Pro Smbd Caption"/>
              </a:rPr>
              <a:t>, воспитатели, </a:t>
            </a:r>
          </a:p>
          <a:p>
            <a:pPr algn="just"/>
            <a:r>
              <a:rPr lang="ru-RU" sz="3200" i="1" dirty="0" smtClean="0">
                <a:solidFill>
                  <a:srgbClr val="8A0000"/>
                </a:solidFill>
                <a:latin typeface="Arno Pro Smbd Caption"/>
              </a:rPr>
              <a:t>помощник </a:t>
            </a:r>
            <a:r>
              <a:rPr lang="ru-RU" sz="3200" i="1" dirty="0">
                <a:solidFill>
                  <a:srgbClr val="8A0000"/>
                </a:solidFill>
                <a:latin typeface="Arno Pro Smbd Caption"/>
              </a:rPr>
              <a:t>воспитателя, специалисты.</a:t>
            </a:r>
          </a:p>
          <a:p>
            <a:pPr algn="ctr"/>
            <a:r>
              <a:rPr lang="ru-RU" sz="4000" u="sng" dirty="0">
                <a:solidFill>
                  <a:srgbClr val="7030A0"/>
                </a:solidFill>
                <a:latin typeface="Arno Pro Smbd Caption"/>
              </a:rPr>
              <a:t>Цель проекта:</a:t>
            </a:r>
            <a:r>
              <a:rPr lang="ru-RU" sz="4000" dirty="0">
                <a:solidFill>
                  <a:srgbClr val="7030A0"/>
                </a:solidFill>
                <a:latin typeface="Arno Pro Smbd Caption"/>
              </a:rPr>
              <a:t> </a:t>
            </a:r>
          </a:p>
          <a:p>
            <a:pPr algn="ctr"/>
            <a:r>
              <a:rPr lang="ru-RU" sz="4000" i="1" dirty="0">
                <a:solidFill>
                  <a:srgbClr val="8A0000"/>
                </a:solidFill>
                <a:latin typeface="Arno Pro Smbd Caption"/>
              </a:rPr>
              <a:t>Расширение кругозора, знаний детей об экзотических животных жарких стран.</a:t>
            </a:r>
          </a:p>
        </p:txBody>
      </p:sp>
    </p:spTree>
  </p:cSld>
  <p:clrMapOvr>
    <a:masterClrMapping/>
  </p:clrMapOvr>
  <p:transition spd="med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5362" name="Прямоугольник 2"/>
          <p:cNvSpPr>
            <a:spLocks noChangeArrowheads="1"/>
          </p:cNvSpPr>
          <p:nvPr/>
        </p:nvSpPr>
        <p:spPr bwMode="auto">
          <a:xfrm>
            <a:off x="250825" y="0"/>
            <a:ext cx="864235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i="1" dirty="0">
                <a:solidFill>
                  <a:srgbClr val="C00000"/>
                </a:solidFill>
                <a:latin typeface="Arno Pro Smbd Caption"/>
              </a:rPr>
              <a:t>АКТУАЛЬНОСТЬ:</a:t>
            </a:r>
          </a:p>
          <a:p>
            <a:pPr algn="just"/>
            <a:r>
              <a:rPr lang="ru-RU" sz="2400" dirty="0">
                <a:latin typeface="Arno Pro Smbd Caption"/>
              </a:rPr>
              <a:t>     </a:t>
            </a:r>
          </a:p>
          <a:p>
            <a:pPr algn="just"/>
            <a:r>
              <a:rPr lang="ru-RU" sz="2400" dirty="0">
                <a:latin typeface="Arno Pro Smbd Caption"/>
              </a:rPr>
              <a:t>  </a:t>
            </a:r>
            <a:r>
              <a:rPr lang="ru-RU" sz="2400" b="1" dirty="0">
                <a:solidFill>
                  <a:srgbClr val="7030A0"/>
                </a:solidFill>
                <a:latin typeface="Arno Pro Smbd Caption"/>
              </a:rPr>
              <a:t>Животные живут везде: в воде, в земле, на суше, рядом с человеком, в коре деревьев и т.д.  Ознакомление ребенка с животными является неотъемлемой частью всей системы формирования представлений об окружающем мире. </a:t>
            </a:r>
          </a:p>
          <a:p>
            <a:pPr algn="just"/>
            <a:r>
              <a:rPr lang="ru-RU" sz="2400" b="1" dirty="0">
                <a:solidFill>
                  <a:srgbClr val="7030A0"/>
                </a:solidFill>
                <a:latin typeface="Arno Pro Smbd Caption"/>
              </a:rPr>
              <a:t>     Дети шестого года жизни не много знают и умеют, но</a:t>
            </a:r>
            <a:r>
              <a:rPr lang="en-US" sz="2400" b="1" dirty="0">
                <a:solidFill>
                  <a:srgbClr val="7030A0"/>
                </a:solidFill>
                <a:latin typeface="Arno Pro Smbd Caption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Arno Pro Smbd Caption"/>
              </a:rPr>
              <a:t>зато активно интересуются не только ближайшим окружением. Знания они получают в общении со взрослыми и сверстниками, через телевизор и книги. Дошкольники готовы классифицировать объекты по значимым признакам, искать причину явлений. </a:t>
            </a:r>
          </a:p>
          <a:p>
            <a:pPr algn="just"/>
            <a:r>
              <a:rPr lang="ru-RU" sz="2400" b="1" dirty="0">
                <a:solidFill>
                  <a:srgbClr val="7030A0"/>
                </a:solidFill>
                <a:latin typeface="Arno Pro Smbd Caption"/>
              </a:rPr>
              <a:t>У детей появляется опыт, их занимает чтение познавательной литературы, возникает желание изобразить то, о чем узнали. 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5362" name="Прямоугольник 2"/>
          <p:cNvSpPr>
            <a:spLocks noChangeArrowheads="1"/>
          </p:cNvSpPr>
          <p:nvPr/>
        </p:nvSpPr>
        <p:spPr bwMode="auto">
          <a:xfrm>
            <a:off x="179512" y="260648"/>
            <a:ext cx="8784976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C00000"/>
                </a:solidFill>
                <a:latin typeface="Arno Pro Smbd Caption"/>
              </a:rPr>
              <a:t>Ожидаемые результаты:</a:t>
            </a:r>
          </a:p>
          <a:p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- У детей систематизированы и углублены представления о животных жарких стран ;</a:t>
            </a:r>
            <a:endParaRPr lang="ru-RU" sz="3200" i="1" dirty="0">
              <a:solidFill>
                <a:schemeClr val="tx2">
                  <a:lumMod val="75000"/>
                </a:schemeClr>
              </a:solidFill>
              <a:latin typeface="Arno Pro Smbd Caption"/>
            </a:endParaRPr>
          </a:p>
          <a:p>
            <a:r>
              <a:rPr lang="ru-RU" sz="3200" dirty="0">
                <a:latin typeface="Arno Pro Smbd Caption"/>
              </a:rPr>
              <a:t>   </a:t>
            </a: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- Развита</a:t>
            </a:r>
            <a:r>
              <a:rPr lang="ru-RU" sz="3200" i="1" dirty="0" smtClean="0">
                <a:latin typeface="Arno Pro Smbd Caption"/>
              </a:rPr>
              <a:t> </a:t>
            </a: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самостоятельность  в процессе познавательно – исследовательской  деятельности;</a:t>
            </a:r>
          </a:p>
          <a:p>
            <a:pPr>
              <a:buFontTx/>
              <a:buChar char="-"/>
            </a:pP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Дети самостоятельно составляют описательные рассказы о животных жарких стран;</a:t>
            </a:r>
          </a:p>
          <a:p>
            <a:pPr>
              <a:buFontTx/>
              <a:buChar char="-"/>
            </a:pP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Активизирован словарь ребёнка введением новых слов и понятий;</a:t>
            </a:r>
          </a:p>
          <a:p>
            <a:pPr>
              <a:buFontTx/>
              <a:buChar char="-"/>
            </a:pPr>
            <a:r>
              <a:rPr lang="ru-RU" sz="3200" i="1" dirty="0" smtClean="0">
                <a:solidFill>
                  <a:schemeClr val="tx2">
                    <a:lumMod val="75000"/>
                  </a:schemeClr>
                </a:solidFill>
                <a:latin typeface="Arno Pro Smbd Caption"/>
              </a:rPr>
              <a:t>Воспитаны  уважение и любовь к животным.</a:t>
            </a:r>
          </a:p>
          <a:p>
            <a:pPr>
              <a:buFontTx/>
              <a:buChar char="-"/>
            </a:pPr>
            <a:endParaRPr lang="ru-RU" sz="2800" i="1" dirty="0" smtClean="0">
              <a:solidFill>
                <a:schemeClr val="tx2">
                  <a:lumMod val="75000"/>
                </a:schemeClr>
              </a:solidFill>
              <a:latin typeface="Arno Pro Smbd Caption"/>
            </a:endParaRPr>
          </a:p>
          <a:p>
            <a:pPr>
              <a:buFontTx/>
              <a:buChar char="-"/>
            </a:pPr>
            <a:endParaRPr lang="ru-RU" sz="2800" i="1" dirty="0" smtClean="0">
              <a:solidFill>
                <a:schemeClr val="tx2">
                  <a:lumMod val="75000"/>
                </a:schemeClr>
              </a:solidFill>
              <a:latin typeface="Arno Pro Smbd Caption"/>
            </a:endParaRPr>
          </a:p>
          <a:p>
            <a:pPr algn="just"/>
            <a:endParaRPr lang="ru-RU" sz="2800" i="1" dirty="0">
              <a:solidFill>
                <a:schemeClr val="tx2">
                  <a:lumMod val="75000"/>
                </a:schemeClr>
              </a:solidFill>
              <a:latin typeface="Arno Pro Smbd Captio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557780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577436" y="-99392"/>
            <a:ext cx="3948292" cy="49464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Этапы проекта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9382" y="571647"/>
            <a:ext cx="6423424" cy="4451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</a:t>
            </a:r>
            <a:r>
              <a:rPr lang="en-US" sz="32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I   </a:t>
            </a:r>
            <a:r>
              <a:rPr lang="ru-RU" sz="32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этап </a:t>
            </a:r>
            <a:r>
              <a:rPr lang="en-US" sz="32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</a:t>
            </a:r>
            <a:r>
              <a:rPr lang="ru-RU" sz="32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Подготовительный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36595"/>
            <a:ext cx="8928991" cy="34163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latin typeface="+mn-lt"/>
                <a:cs typeface="+mn-cs"/>
              </a:rPr>
              <a:t>  </a:t>
            </a:r>
            <a:r>
              <a:rPr lang="ru-RU" sz="2400" b="1" dirty="0">
                <a:ln w="11430"/>
                <a:latin typeface="Arno Pro" pitchFamily="18" charset="0"/>
                <a:cs typeface="+mn-cs"/>
              </a:rPr>
              <a:t>Создать развивающую среду: подобрать материалы, игрушки, пособия, дидактические игры, иллюстративный материал, художественную   литературу,   мультфильмы,   презентации.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latin typeface="Arno Pro" pitchFamily="18" charset="0"/>
                <a:cs typeface="+mn-cs"/>
              </a:rPr>
              <a:t>  Подготовить    материал    для    продуктивной    деятельности.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latin typeface="Arno Pro" pitchFamily="18" charset="0"/>
                <a:cs typeface="+mn-cs"/>
              </a:rPr>
              <a:t>  Составить тематический план.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latin typeface="Arno Pro" pitchFamily="18" charset="0"/>
                <a:cs typeface="+mn-cs"/>
              </a:rPr>
              <a:t>  Вхождение в тему через внесение детской карты «Африка».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latin typeface="Arno Pro" pitchFamily="18" charset="0"/>
                <a:cs typeface="+mn-cs"/>
              </a:rPr>
              <a:t>(Участники: специалисты, воспитатели группы</a:t>
            </a:r>
            <a:r>
              <a:rPr lang="ru-RU" sz="2400" b="1" i="1" dirty="0" smtClean="0">
                <a:ln w="11430"/>
                <a:latin typeface="Arno Pro" pitchFamily="18" charset="0"/>
                <a:cs typeface="+mn-cs"/>
              </a:rPr>
              <a:t>, родители</a:t>
            </a:r>
            <a:r>
              <a:rPr lang="ru-RU" sz="2400" b="1" i="1" dirty="0">
                <a:ln w="11430"/>
                <a:latin typeface="Arno Pro" pitchFamily="18" charset="0"/>
                <a:cs typeface="+mn-cs"/>
              </a:rPr>
              <a:t>)</a:t>
            </a:r>
          </a:p>
        </p:txBody>
      </p:sp>
      <p:pic>
        <p:nvPicPr>
          <p:cNvPr id="16389" name="Рисунок 10" descr="1313704085_dmuqdykoxtisbcr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15293">
            <a:off x="7532688" y="5008563"/>
            <a:ext cx="11699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11" descr="x_56a5b57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929188"/>
            <a:ext cx="21304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12" descr="MS00465.jpg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5005388"/>
            <a:ext cx="1247775" cy="185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Рисунок 13" descr="p2_233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74713">
            <a:off x="501650" y="5945188"/>
            <a:ext cx="911225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Рисунок 15" descr="жираф карта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004866">
            <a:off x="2484438" y="4941888"/>
            <a:ext cx="1182687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Рисунок 16" descr="c76110de93f15d29a598d389129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221350">
            <a:off x="4572000" y="5157788"/>
            <a:ext cx="1023938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Рисунок 17" descr="76ee4c52b70fd38723ae10b8ab03144a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02613" y="6269038"/>
            <a:ext cx="941387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Рисунок 18" descr="chita-prodam_slona_23.jpe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713" y="5783263"/>
            <a:ext cx="900112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Рисунок 19" descr="Giraf_85sm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35600" y="6059488"/>
            <a:ext cx="539750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Рисунок 20" descr="_______________5_4e74a35e90636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35375" y="6042025"/>
            <a:ext cx="792163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1" descr="x_56a5b57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 descr="Рисунок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500430" y="285728"/>
            <a:ext cx="5500726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Животные Африки</a:t>
            </a:r>
            <a:endParaRPr lang="ru-RU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Леопард Афр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9713"/>
            <a:ext cx="3071813" cy="249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Жираф Афр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80100" y="1500188"/>
            <a:ext cx="32639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Бегемот Афр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00500"/>
            <a:ext cx="350043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Носорог Афр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75" y="4071938"/>
            <a:ext cx="3286125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Лев Афр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13" y="1500188"/>
            <a:ext cx="3429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Африканский страус Афр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4071938"/>
            <a:ext cx="2643188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 descr="Рисунок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Пятнистая гиена Афр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57375"/>
            <a:ext cx="27860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Шимпанзе Афр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0" y="0"/>
            <a:ext cx="3143250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Горилла Афр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50" y="3500438"/>
            <a:ext cx="31432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Одногорбый верблюд Е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63" y="928688"/>
            <a:ext cx="328612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3" descr="Аллигатор Ю А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50" y="4143375"/>
            <a:ext cx="2928938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2" descr="http://im8-tub-ru.yandex.net/i?id=356329520-04-72&amp;n=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143375"/>
            <a:ext cx="3143250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188640"/>
            <a:ext cx="468910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Этапы проекта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916832"/>
            <a:ext cx="612068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</a:t>
            </a:r>
            <a:r>
              <a:rPr lang="en-US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II   </a:t>
            </a: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этап  </a:t>
            </a:r>
            <a:r>
              <a:rPr lang="en-US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</a:t>
            </a: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основной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Реализация проекта</a:t>
            </a:r>
            <a:endParaRPr lang="ru-RU" sz="3600" b="1" u="sng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no Pro" pitchFamily="18" charset="0"/>
              <a:cs typeface="+mn-cs"/>
            </a:endParaRPr>
          </a:p>
        </p:txBody>
      </p:sp>
      <p:pic>
        <p:nvPicPr>
          <p:cNvPr id="20484" name="Рисунок 6" descr="1225073332_1225016513_rrjossrrrye2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79344">
            <a:off x="7235825" y="5300663"/>
            <a:ext cx="15843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7" descr="x_fc2620a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455563">
            <a:off x="404813" y="4829175"/>
            <a:ext cx="1674812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Рисунок 10" descr="18982637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3357563"/>
            <a:ext cx="1633538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Рисунок 11" descr="слон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55596">
            <a:off x="5424488" y="3776663"/>
            <a:ext cx="1651000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Рисунок 12" descr="74147727_Slayd2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2103408">
            <a:off x="612775" y="3379788"/>
            <a:ext cx="1746250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Рисунок 13" descr="t_q9f0p33yA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76709">
            <a:off x="2573338" y="5037138"/>
            <a:ext cx="201612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Рисунок 8" descr="98133162001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773867">
            <a:off x="5054600" y="5118100"/>
            <a:ext cx="17287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Рисунок 9" descr="Lightmatter_chimp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975" y="3500438"/>
            <a:ext cx="1916113" cy="127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79512" y="836712"/>
            <a:ext cx="863313" cy="552151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vert="wordArtVert"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AB11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ПОЗНАНИЕ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07546" y="0"/>
            <a:ext cx="731912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2408CA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</a:t>
            </a:r>
            <a:r>
              <a:rPr lang="ru-RU" sz="3600" b="1" cap="all" dirty="0">
                <a:ln/>
                <a:solidFill>
                  <a:srgbClr val="2408CA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 </a:t>
            </a:r>
            <a:r>
              <a:rPr lang="ru-RU" sz="2400" b="1" cap="all" dirty="0">
                <a:ln/>
                <a:solidFill>
                  <a:srgbClr val="2408CA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областям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76512" y="932086"/>
            <a:ext cx="7617469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ru-RU" sz="2400" b="1" dirty="0">
                <a:ln w="11430"/>
                <a:solidFill>
                  <a:schemeClr val="accent2">
                    <a:lumMod val="50000"/>
                  </a:schemeClr>
                </a:solidFill>
                <a:latin typeface="Arno Pro" pitchFamily="18" charset="0"/>
                <a:cs typeface="+mn-cs"/>
              </a:rPr>
              <a:t>Систематизировать  и углубить представления детей о животном мире  жарких стран: зависимость внешнего вида и жизнедеятельности животных от среды обитания через исследовательскую деятельность.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chemeClr val="accent2">
                    <a:lumMod val="50000"/>
                  </a:schemeClr>
                </a:solidFill>
                <a:latin typeface="Arno Pro" pitchFamily="18" charset="0"/>
                <a:cs typeface="+mn-cs"/>
              </a:rPr>
              <a:t> Закреплять представления о местонахождении материка на географической карте.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solidFill>
                  <a:srgbClr val="FF0000"/>
                </a:solidFill>
                <a:latin typeface="Arno Pro" pitchFamily="18" charset="0"/>
                <a:cs typeface="+mn-cs"/>
              </a:rPr>
              <a:t>(Участники: дети, воспитатели, родители)</a:t>
            </a: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1416050" y="4292600"/>
            <a:ext cx="7161213" cy="14398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Непосредственно образовательная  деятельность  «Африка и её обитатели»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Поисково-исследовательская работа  «Как животные переносят жару»</a:t>
            </a:r>
          </a:p>
        </p:txBody>
      </p:sp>
      <p:pic>
        <p:nvPicPr>
          <p:cNvPr id="21510" name="Рисунок 10" descr="chapmanszebra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5805488"/>
            <a:ext cx="1422400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11" descr="x_3bb19d5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2138" y="5805488"/>
            <a:ext cx="1008062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Рисунок 12" descr="1225073332_1225016513_rrjossrrrye23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5113" y="5805488"/>
            <a:ext cx="115093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Рисунок 13" descr="65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788" y="5805488"/>
            <a:ext cx="1150937" cy="88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Рисунок 14" descr="49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5805488"/>
            <a:ext cx="12112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9D178D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836715"/>
            <a:ext cx="637097" cy="552151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vert="wordArtVert"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коммуникация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62658" y="763811"/>
            <a:ext cx="7956376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 </a:t>
            </a:r>
            <a:r>
              <a:rPr lang="ru-RU" sz="2400" b="1" dirty="0">
                <a:ln w="11430"/>
                <a:solidFill>
                  <a:srgbClr val="39471D"/>
                </a:solidFill>
                <a:latin typeface="Arno Pro" pitchFamily="18" charset="0"/>
                <a:cs typeface="+mn-cs"/>
              </a:rPr>
              <a:t>Совершенствовать умение составлять рассказ о животных жарких стран с помощью схемы, используя свои знания о внешнем виде и жизни животных жарких стран.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rgbClr val="39471D"/>
                </a:solidFill>
                <a:latin typeface="Arno Pro" pitchFamily="18" charset="0"/>
                <a:cs typeface="+mn-cs"/>
              </a:rPr>
              <a:t>    Развивать грамматический строй речи.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rgbClr val="39471D"/>
                </a:solidFill>
                <a:latin typeface="Arno Pro" pitchFamily="18" charset="0"/>
                <a:cs typeface="+mn-cs"/>
              </a:rPr>
              <a:t>    Расширять словарный запас.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solidFill>
                  <a:srgbClr val="FF0000"/>
                </a:solidFill>
                <a:latin typeface="Arno Pro" pitchFamily="18" charset="0"/>
                <a:cs typeface="+mn-cs"/>
              </a:rPr>
              <a:t>(Участники: дети, воспитатели группы, родители)</a:t>
            </a:r>
          </a:p>
        </p:txBody>
      </p:sp>
      <p:pic>
        <p:nvPicPr>
          <p:cNvPr id="22533" name="Рисунок 7" descr="k_61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5443538"/>
            <a:ext cx="170815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Рисунок 8" descr="Zebra-Resimleri5-800x60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5443538"/>
            <a:ext cx="163195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Рисунок 9" descr="163469-turklere-has-ozellikler--2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6013" y="5445125"/>
            <a:ext cx="1749425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Рисунок 10" descr="0_5af9b_c62ac10b_XL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725" y="5443538"/>
            <a:ext cx="1677988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Подзаголовок 2"/>
          <p:cNvSpPr txBox="1">
            <a:spLocks/>
          </p:cNvSpPr>
          <p:nvPr/>
        </p:nvSpPr>
        <p:spPr bwMode="auto">
          <a:xfrm>
            <a:off x="1116013" y="3860800"/>
            <a:ext cx="7920037" cy="1152525"/>
          </a:xfrm>
          <a:prstGeom prst="rect">
            <a:avLst/>
          </a:prstGeom>
          <a:solidFill>
            <a:srgbClr val="FA6EF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Рассказ – беседа «Путешествие по Африке»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Составление рассказов  «Забавные истории об африканских животных»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67544" y="-99392"/>
            <a:ext cx="815377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648202"/>
            <a:ext cx="1014124" cy="58985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vert="wordArtVert"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cap="all" dirty="0">
                <a:ln/>
                <a:solidFill>
                  <a:srgbClr val="C907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Художественное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cap="all" dirty="0">
                <a:ln/>
                <a:solidFill>
                  <a:srgbClr val="C907B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творчество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05682" y="389359"/>
            <a:ext cx="7617470" cy="38164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033CC"/>
                </a:solidFill>
                <a:latin typeface="Arno Pro" pitchFamily="18" charset="0"/>
                <a:cs typeface="+mn-cs"/>
              </a:rPr>
              <a:t>  Развивать эстетическое восприятие, цветоощущение, умение передавать в работе особенности животных.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033CC"/>
                </a:solidFill>
                <a:latin typeface="Arno Pro" pitchFamily="18" charset="0"/>
                <a:cs typeface="+mn-cs"/>
              </a:rPr>
              <a:t>   Совершенствовать технические навыки рисования, лепки, аппликации, художественного труда 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033CC"/>
                </a:solidFill>
                <a:latin typeface="Arno Pro" pitchFamily="18" charset="0"/>
                <a:cs typeface="+mn-cs"/>
              </a:rPr>
              <a:t>  Развивать умение использовать различные художественно-изобразительные материалы, их сочетания для большей выразительности.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033CC"/>
                </a:solidFill>
                <a:latin typeface="Arno Pro" pitchFamily="18" charset="0"/>
                <a:cs typeface="+mn-cs"/>
              </a:rPr>
              <a:t>  Совершенствовать умение создавать сюжетную композицию в рисунке, лепке, аппликации, макете.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033CC"/>
                </a:solidFill>
                <a:latin typeface="Arno Pro" pitchFamily="18" charset="0"/>
                <a:cs typeface="+mn-cs"/>
              </a:rPr>
              <a:t>   Поощрять самостоятельное творчество и фантазию.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i="1" dirty="0">
                <a:ln w="11430"/>
                <a:solidFill>
                  <a:srgbClr val="FF0000"/>
                </a:solidFill>
                <a:latin typeface="Arno Pro" pitchFamily="18" charset="0"/>
                <a:cs typeface="+mn-cs"/>
              </a:rPr>
              <a:t>(Участники: дети, воспитатели, помощник воспитателя)</a:t>
            </a:r>
          </a:p>
        </p:txBody>
      </p:sp>
      <p:sp>
        <p:nvSpPr>
          <p:cNvPr id="23557" name="Подзаголовок 2"/>
          <p:cNvSpPr txBox="1">
            <a:spLocks/>
          </p:cNvSpPr>
          <p:nvPr/>
        </p:nvSpPr>
        <p:spPr bwMode="auto">
          <a:xfrm>
            <a:off x="1717674" y="4868863"/>
            <a:ext cx="7174805" cy="1858962"/>
          </a:xfrm>
          <a:prstGeom prst="rect">
            <a:avLst/>
          </a:prstGeom>
          <a:solidFill>
            <a:srgbClr val="B8FAC5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1900" b="1" u="sng" dirty="0">
                <a:latin typeface="Times New Roman" pitchFamily="18" charset="0"/>
                <a:cs typeface="Times New Roman" pitchFamily="18" charset="0"/>
              </a:rPr>
              <a:t>Продуктивная деятельность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900" b="1" u="sng" dirty="0">
                <a:latin typeface="Times New Roman" pitchFamily="18" charset="0"/>
                <a:cs typeface="Times New Roman" pitchFamily="18" charset="0"/>
              </a:rPr>
              <a:t>Рисование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  «Слон – самое большое животное на Земле» «Лев», «Обезьяна», «Жираф»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900" b="1" u="sng" dirty="0">
                <a:latin typeface="Times New Roman" pitchFamily="18" charset="0"/>
                <a:cs typeface="Times New Roman" pitchFamily="18" charset="0"/>
              </a:rPr>
              <a:t>Лепка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      «Жирафы»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900" b="1" u="sng" dirty="0">
                <a:latin typeface="Times New Roman" pitchFamily="18" charset="0"/>
                <a:cs typeface="Times New Roman" pitchFamily="18" charset="0"/>
              </a:rPr>
              <a:t>Аппликация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                  «Толстокожий Бегемот»</a:t>
            </a: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971600" y="692696"/>
            <a:ext cx="7238332" cy="46166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Чтение художественной литературы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268761"/>
            <a:ext cx="8337550" cy="21236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</a:t>
            </a:r>
            <a:r>
              <a:rPr lang="ru-RU" sz="2200" b="1" dirty="0">
                <a:ln w="11430"/>
                <a:solidFill>
                  <a:schemeClr val="accent2">
                    <a:lumMod val="50000"/>
                  </a:schemeClr>
                </a:solidFill>
                <a:latin typeface="Arno Pro" pitchFamily="18" charset="0"/>
                <a:cs typeface="+mn-cs"/>
              </a:rPr>
              <a:t>Расширять представления о животных жарких стран через художественные произведения: сказки, рассказы, стихи.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chemeClr val="accent2">
                    <a:lumMod val="50000"/>
                  </a:schemeClr>
                </a:solidFill>
                <a:latin typeface="Arno Pro" pitchFamily="18" charset="0"/>
                <a:cs typeface="+mn-cs"/>
              </a:rPr>
              <a:t>  Расширять круг детского чтения изданиями познавательного, энциклопедического направления.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chemeClr val="accent2">
                    <a:lumMod val="50000"/>
                  </a:schemeClr>
                </a:solidFill>
                <a:latin typeface="Arno Pro" pitchFamily="18" charset="0"/>
                <a:cs typeface="+mn-cs"/>
              </a:rPr>
              <a:t>  Поддерживать интерес к чтению.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i="1" dirty="0">
                <a:ln w="11430"/>
                <a:solidFill>
                  <a:srgbClr val="FF0000"/>
                </a:solidFill>
                <a:latin typeface="Arno Pro" pitchFamily="18" charset="0"/>
                <a:cs typeface="+mn-cs"/>
              </a:rPr>
              <a:t>(Участники: дети, воспитатели, родители)</a:t>
            </a:r>
          </a:p>
        </p:txBody>
      </p:sp>
      <p:sp>
        <p:nvSpPr>
          <p:cNvPr id="24581" name="Подзаголовок 2"/>
          <p:cNvSpPr txBox="1">
            <a:spLocks/>
          </p:cNvSpPr>
          <p:nvPr/>
        </p:nvSpPr>
        <p:spPr bwMode="auto">
          <a:xfrm>
            <a:off x="611188" y="3789363"/>
            <a:ext cx="8137525" cy="1368008"/>
          </a:xfrm>
          <a:prstGeom prst="rect">
            <a:avLst/>
          </a:prstGeom>
          <a:solidFill>
            <a:srgbClr val="3BF15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Сказка 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Киплинга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«Слонёнок»,  сказка С.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Панчешного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«Почему у жирафа длинная шея»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Стихи и загадки о животных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Энциклопедии, познавательная литература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2" name="Рисунок 12" descr="16975448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59431">
            <a:off x="7610475" y="5219700"/>
            <a:ext cx="102711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Рисунок 13" descr="1000539309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738" y="5300663"/>
            <a:ext cx="138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Рисунок 14" descr="cd16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192000">
            <a:off x="539750" y="5300663"/>
            <a:ext cx="1368425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Рисунок 15" descr="cover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697770">
            <a:off x="6456363" y="5254625"/>
            <a:ext cx="110172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6" name="Рисунок 16" descr="978-5-18-001065-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420521">
            <a:off x="1985963" y="5254625"/>
            <a:ext cx="992187" cy="127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" descr="attach-16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chemeClr val="accent3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484784"/>
            <a:ext cx="8640960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b="1" dirty="0">
                <a:ln w="11430"/>
                <a:solidFill>
                  <a:srgbClr val="2408CA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Обогащать впечатления детей через слушание музыкальных произведений в режимных моментах, в непосредственно организованной деятельности  по теме.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(Участники: дети, муз. руководитель, воспитатели,) )руководитель, физ.рук)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3808" y="764704"/>
            <a:ext cx="3168352" cy="646331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музыка</a:t>
            </a:r>
          </a:p>
        </p:txBody>
      </p:sp>
      <p:sp>
        <p:nvSpPr>
          <p:cNvPr id="25605" name="Подзаголовок 2"/>
          <p:cNvSpPr txBox="1">
            <a:spLocks/>
          </p:cNvSpPr>
          <p:nvPr/>
        </p:nvSpPr>
        <p:spPr bwMode="auto">
          <a:xfrm>
            <a:off x="539750" y="3068638"/>
            <a:ext cx="8135938" cy="936625"/>
          </a:xfrm>
          <a:prstGeom prst="rect">
            <a:avLst/>
          </a:prstGeom>
          <a:solidFill>
            <a:srgbClr val="FDFA6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Песня Ю.Антонова «Жар – Африка», «Чунга – Чанга», «Песенка про жирафа», «Песенка про слона», «Песенка очковой змеи» Ю.Антонова , «песня Красной Шапочки»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6" name="Рисунок 14" descr="3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4365625"/>
            <a:ext cx="241300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Рисунок 15" descr="semaine_054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933825"/>
            <a:ext cx="2327275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Рисунок 16" descr="57750318_Cover__Front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47518">
            <a:off x="7058025" y="4335463"/>
            <a:ext cx="17399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Рисунок 12" descr="1275851470_968cfee244c8cc071023c67c750c9eeb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066497">
            <a:off x="446088" y="4818063"/>
            <a:ext cx="1800225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Рисунок 13" descr="351cad847dfffa07d8880338181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744681">
            <a:off x="3562350" y="5245100"/>
            <a:ext cx="1196975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1CCDD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07680" y="562256"/>
            <a:ext cx="2723824" cy="46166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2408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социализация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5322" y="1023921"/>
            <a:ext cx="8496944" cy="249299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b="1" dirty="0">
                <a:ln w="11430"/>
                <a:solidFill>
                  <a:srgbClr val="FFFF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 Поддерживать уверенность в себе («Я могу»).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b="1" dirty="0">
                <a:ln w="11430"/>
                <a:solidFill>
                  <a:srgbClr val="FFFF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 Воспитывать положительное отношение к окружающим, терпимость к детям и взрослым.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600" b="1" dirty="0">
                <a:ln w="11430"/>
                <a:solidFill>
                  <a:srgbClr val="FFFF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 Быть способным принять точку зрения другого человека.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(Участники: дети, воспитатели, родители)</a:t>
            </a:r>
          </a:p>
        </p:txBody>
      </p:sp>
      <p:sp>
        <p:nvSpPr>
          <p:cNvPr id="26629" name="Подзаголовок 2"/>
          <p:cNvSpPr txBox="1">
            <a:spLocks/>
          </p:cNvSpPr>
          <p:nvPr/>
        </p:nvSpPr>
        <p:spPr bwMode="auto">
          <a:xfrm>
            <a:off x="1" y="3573015"/>
            <a:ext cx="9209088" cy="1814959"/>
          </a:xfrm>
          <a:prstGeom prst="rect">
            <a:avLst/>
          </a:prstGeom>
          <a:solidFill>
            <a:srgbClr val="3BF15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Дидактические игры «Парочки», «Животные жарких стран»,  «Полосатые и пятнистые», «Четвертый лишний», «Узнай животного по части тела»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Подвижная игра «Морская фигура замри. Африканские животные»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Игровые этюды «Повадки животных»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Словесная игра «Звери – птицы – рыбы»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Сюжетная игра «Зоопарк»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30" name="Рисунок 15" descr="20218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988986">
            <a:off x="558800" y="5443538"/>
            <a:ext cx="89217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Рисунок 16" descr="2344_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363" y="5229225"/>
            <a:ext cx="1878012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Рисунок 17" descr="119114_w640_h640_cid1909_pid2857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5373688"/>
            <a:ext cx="20669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Рисунок 18" descr="1543355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31224" y="5373216"/>
            <a:ext cx="1412776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1" descr="attach-16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 rot="5400000">
            <a:off x="-762982" y="2139246"/>
            <a:ext cx="2893100" cy="72008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 vert="vert27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cap="all" dirty="0" err="1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Тр</a:t>
            </a:r>
            <a:endParaRPr lang="ru-RU" sz="4400" b="1" cap="all" dirty="0">
              <a:ln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0000" stA="55000" endPos="48000" dist="500" dir="5400000" sy="-100000" algn="bl" rotWithShape="0"/>
              </a:effectLst>
              <a:latin typeface="Arno Pro" pitchFamily="18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cap="all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уд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764704"/>
            <a:ext cx="7416824" cy="34778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2408CA"/>
                </a:solidFill>
                <a:latin typeface="Arno Pro" pitchFamily="18" charset="0"/>
                <a:cs typeface="+mn-cs"/>
              </a:rPr>
              <a:t>  Продолжать приобщать детей к сотрудничеству в подготовке к совместной  деятельности.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2408CA"/>
                </a:solidFill>
                <a:latin typeface="Arno Pro" pitchFamily="18" charset="0"/>
                <a:cs typeface="+mn-cs"/>
              </a:rPr>
              <a:t>  Воспитывать бережное отношение к материалам, аккуратность в работе.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2408CA"/>
                </a:solidFill>
                <a:latin typeface="Arno Pro" pitchFamily="18" charset="0"/>
                <a:cs typeface="+mn-cs"/>
              </a:rPr>
              <a:t>  Вырабатывать умение согласовывать свои действия с партнёрами.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b="1" dirty="0">
              <a:ln w="11430"/>
              <a:solidFill>
                <a:srgbClr val="2408CA"/>
              </a:solidFill>
              <a:latin typeface="Arno Pro" pitchFamily="18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i="1" dirty="0">
                <a:ln w="11430"/>
                <a:solidFill>
                  <a:srgbClr val="FF0000"/>
                </a:solidFill>
                <a:latin typeface="Arno Pro" pitchFamily="18" charset="0"/>
                <a:cs typeface="+mn-cs"/>
              </a:rPr>
              <a:t>(Участники: дети, специалисты , воспитатели, помощник воспитателя, родители)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200" b="1" dirty="0">
              <a:ln w="11430"/>
              <a:solidFill>
                <a:srgbClr val="2408CA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no Pro" pitchFamily="18" charset="0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pic>
        <p:nvPicPr>
          <p:cNvPr id="1026" name="Picture 2" descr="C:\Documents and Settings\Admin\Рабочий стол\Новая папка (2)\Фото07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712421">
            <a:off x="162141" y="4165115"/>
            <a:ext cx="2048386" cy="15359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 descr="C:\Documents and Settings\Admin\Рабочий стол\Новая папка (2)\Фото029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5272230"/>
            <a:ext cx="2114785" cy="1585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Documents and Settings\Admin\Рабочий стол\Новая папка (2)\Фото030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4810" y="3857628"/>
            <a:ext cx="2286016" cy="1714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9888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Documents and Settings\Admin\Рабочий стол\Новая папка (2)\Фото03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383387">
            <a:off x="6712940" y="4650554"/>
            <a:ext cx="2196288" cy="1646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63688" y="764704"/>
            <a:ext cx="5544616" cy="46166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Здоровье.        безопасность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47473" y="1324741"/>
            <a:ext cx="8424936" cy="280076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9888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Обеспечить сохранение и укрепление физического и психического здоровья детей.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9888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Воспитывать бережное отношение к материалам, аккуратность в работе.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rgbClr val="098885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Вырабатывать умение согласовывать свои действия с партнёрами.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(Участники: дети, </a:t>
            </a:r>
            <a:r>
              <a:rPr lang="ru-RU" sz="2200" b="1" i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воспитатели,специалисты</a:t>
            </a:r>
            <a:r>
              <a:rPr lang="ru-RU" sz="22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, помощник воспитателя, родители)</a:t>
            </a:r>
          </a:p>
        </p:txBody>
      </p:sp>
      <p:sp>
        <p:nvSpPr>
          <p:cNvPr id="28677" name="Подзаголовок 2"/>
          <p:cNvSpPr txBox="1">
            <a:spLocks/>
          </p:cNvSpPr>
          <p:nvPr/>
        </p:nvSpPr>
        <p:spPr bwMode="auto">
          <a:xfrm>
            <a:off x="684213" y="4076700"/>
            <a:ext cx="8188325" cy="936625"/>
          </a:xfrm>
          <a:prstGeom prst="rect">
            <a:avLst/>
          </a:prstGeom>
          <a:solidFill>
            <a:srgbClr val="FDFA6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Динамические паузы  на непосредственно образовательной деятельности - «Обезьянки», «Звериная зарядка», «У жирафа пятна, пятна…»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8" name="Рисунок 9" descr="IMG_128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35557">
            <a:off x="7007225" y="5202238"/>
            <a:ext cx="1738313" cy="1303337"/>
          </a:xfrm>
          <a:prstGeom prst="rect">
            <a:avLst/>
          </a:prstGeom>
          <a:noFill/>
          <a:ln w="127000">
            <a:solidFill>
              <a:srgbClr val="3BF15E"/>
            </a:solidFill>
            <a:miter lim="800000"/>
            <a:headEnd/>
            <a:tailEnd/>
          </a:ln>
        </p:spPr>
      </p:pic>
      <p:pic>
        <p:nvPicPr>
          <p:cNvPr id="28679" name="Рисунок 11" descr="IMG_784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5002213"/>
            <a:ext cx="2087563" cy="1566862"/>
          </a:xfrm>
          <a:prstGeom prst="rect">
            <a:avLst/>
          </a:prstGeom>
          <a:noFill/>
          <a:ln w="127000">
            <a:solidFill>
              <a:srgbClr val="3BF15E"/>
            </a:solidFill>
            <a:miter lim="800000"/>
            <a:headEnd/>
            <a:tailEnd/>
          </a:ln>
        </p:spPr>
      </p:pic>
      <p:pic>
        <p:nvPicPr>
          <p:cNvPr id="28680" name="Рисунок 12" descr="IMG_128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962424">
            <a:off x="1042988" y="5218113"/>
            <a:ext cx="1697037" cy="1273175"/>
          </a:xfrm>
          <a:prstGeom prst="rect">
            <a:avLst/>
          </a:prstGeom>
          <a:noFill/>
          <a:ln w="127000">
            <a:solidFill>
              <a:srgbClr val="3BF15E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-9788" y="0"/>
            <a:ext cx="915378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cap="all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  <a:cs typeface="+mn-cs"/>
              </a:rPr>
              <a:t>Задачи по образовательным областям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99792" y="764704"/>
            <a:ext cx="3610460" cy="8309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/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no Pro" pitchFamily="18" charset="0"/>
                <a:cs typeface="+mn-cs"/>
              </a:rPr>
              <a:t>Физическая культура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1785926"/>
            <a:ext cx="8064896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Обеспечить двигательную активность детей.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Продолжать развивать физические качества в подвижных играх, соревнованиях.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2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 </a:t>
            </a:r>
            <a:r>
              <a:rPr lang="ru-RU" sz="2200" b="1" dirty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Способствовать развитию самоконтроля в различных видах двигательной активности.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(Участники: дети, физрук, воспитатели)</a:t>
            </a:r>
          </a:p>
        </p:txBody>
      </p:sp>
      <p:sp>
        <p:nvSpPr>
          <p:cNvPr id="29701" name="Подзаголовок 2"/>
          <p:cNvSpPr txBox="1">
            <a:spLocks/>
          </p:cNvSpPr>
          <p:nvPr/>
        </p:nvSpPr>
        <p:spPr bwMode="auto">
          <a:xfrm>
            <a:off x="684213" y="3857628"/>
            <a:ext cx="8135937" cy="1143008"/>
          </a:xfrm>
          <a:prstGeom prst="rect">
            <a:avLst/>
          </a:prstGeom>
          <a:solidFill>
            <a:srgbClr val="73E9F5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Подвижные игры «Хвостики»,  «Ловкие обезьянки»  (прогулка, непосредственно образовательная деятельность по ФИЗО)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Спортивное  развлечение «Джунгли зовут» 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\Рабочий стол\Корпоратив\103NIKON\DSCN08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636"/>
            <a:ext cx="2357422" cy="18573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Documents and Settings\Admin\Рабочий стол\Корпоратив\103NIKON\DSCN08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5000636"/>
            <a:ext cx="2143140" cy="18573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C:\Documents and Settings\Admin\Рабочий стол\Корпоратив\103NIKON\DSCN084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5000636"/>
            <a:ext cx="2000264" cy="18573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3" name="Picture 5" descr="C:\Documents and Settings\Admin\Рабочий стол\Корпоратив\103NIKON\DSCN084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5206" y="5000636"/>
            <a:ext cx="1928794" cy="18573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4" name="Picture 6" descr="C:\Documents and Settings\Admin\Рабочий стол\Корпоратив\103NIKON\DSCN085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332656"/>
            <a:ext cx="2214546" cy="17859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45312" y="156443"/>
            <a:ext cx="665109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no Pro" pitchFamily="18" charset="0"/>
                <a:cs typeface="+mn-cs"/>
              </a:rPr>
              <a:t>Совместная работа с родителями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6052" y="1323306"/>
            <a:ext cx="8663998" cy="36933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 нахождение     загадок    о    животных,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    оформление   их   в  папку     «Животные Африки»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 помощь    в    сборе    интересной     информации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 подборка  художественной, познавательной       литературы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2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 Изготовление  пособий для макета «Джунгли».</a:t>
            </a:r>
          </a:p>
        </p:txBody>
      </p:sp>
      <p:pic>
        <p:nvPicPr>
          <p:cNvPr id="30724" name="Рисунок 5" descr="4c450a736898b47f3dbc09fb7cd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5562600"/>
            <a:ext cx="1477963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Рисунок 6" descr="1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5589588"/>
            <a:ext cx="1717675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Рисунок 7" descr="8075489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2050" y="5589588"/>
            <a:ext cx="14398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Рисунок 8" descr="Jungl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7713" y="5422900"/>
            <a:ext cx="1584325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89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99592" y="260648"/>
            <a:ext cx="685957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</a:t>
            </a:r>
            <a:r>
              <a:rPr lang="en-US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III </a:t>
            </a:r>
            <a:r>
              <a:rPr lang="ru-RU" sz="36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 этап  заключительный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908720"/>
            <a:ext cx="9144000" cy="55399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3000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 </a:t>
            </a:r>
            <a:r>
              <a:rPr lang="ru-RU" sz="3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Викторина  «Жар - Африка – здесь лето круглый год»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24689" y="1628800"/>
            <a:ext cx="427193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продукты </a:t>
            </a:r>
            <a:r>
              <a:rPr lang="ru-RU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no Pro" pitchFamily="18" charset="0"/>
                <a:cs typeface="+mn-cs"/>
              </a:rPr>
              <a:t>проекта: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348880"/>
            <a:ext cx="7956376" cy="267765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Папка загадок «Животные жарких стран»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Макеты «Саванна», «Джунгли».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Обогащение книжного уголка познавательной литературой.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no Pro" pitchFamily="18" charset="0"/>
                <a:cs typeface="+mn-cs"/>
              </a:rPr>
              <a:t> Выставка детского творчества  «Мы из Африки»</a:t>
            </a:r>
          </a:p>
        </p:txBody>
      </p:sp>
      <p:pic>
        <p:nvPicPr>
          <p:cNvPr id="31750" name="Рисунок 11" descr="IMG_03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470071">
            <a:off x="5600789" y="4629355"/>
            <a:ext cx="1358900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Рисунок 10" descr="IMG_032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51415">
            <a:off x="6873875" y="4808538"/>
            <a:ext cx="2051050" cy="153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Рисунок 7" descr="IMG_045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065375">
            <a:off x="630238" y="5189538"/>
            <a:ext cx="18034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Рисунок 8" descr="IMG_849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94058">
            <a:off x="2365375" y="5106988"/>
            <a:ext cx="1152525" cy="1152525"/>
          </a:xfrm>
          <a:prstGeom prst="rect">
            <a:avLst/>
          </a:prstGeom>
          <a:noFill/>
          <a:ln w="1270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31754" name="Рисунок 12" descr="IMG_138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5225" y="5235575"/>
            <a:ext cx="187166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560888" y="1557338"/>
            <a:ext cx="184150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1F08C8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no Pro" pitchFamily="18" charset="0"/>
              <a:cs typeface="+mn-cs"/>
            </a:endParaRPr>
          </a:p>
        </p:txBody>
      </p:sp>
      <p:sp>
        <p:nvSpPr>
          <p:cNvPr id="32771" name="Прямоугольник 6"/>
          <p:cNvSpPr>
            <a:spLocks noChangeArrowheads="1"/>
          </p:cNvSpPr>
          <p:nvPr/>
        </p:nvSpPr>
        <p:spPr bwMode="auto">
          <a:xfrm>
            <a:off x="4786313" y="2357438"/>
            <a:ext cx="42116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800" b="1">
                <a:latin typeface="Calibri" pitchFamily="34" charset="0"/>
              </a:rPr>
              <a:t>       </a:t>
            </a:r>
            <a:endParaRPr lang="ru-RU" sz="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2" name="Заголовок 6"/>
          <p:cNvSpPr>
            <a:spLocks noGrp="1"/>
          </p:cNvSpPr>
          <p:nvPr>
            <p:ph type="ctrTitle"/>
          </p:nvPr>
        </p:nvSpPr>
        <p:spPr>
          <a:xfrm>
            <a:off x="685800" y="214313"/>
            <a:ext cx="7772400" cy="100012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002060"/>
                </a:solidFill>
              </a:rPr>
              <a:t>Готовый продукт проекта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050" name="Picture 2" descr="C:\Documents and Settings\Admin\Рабочий стол\Новая папка (2)\Фото07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2348"/>
            <a:ext cx="4357686" cy="3303908"/>
          </a:xfrm>
          <a:prstGeom prst="roundRect">
            <a:avLst>
              <a:gd name="adj" fmla="val 16667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C:\Documents and Settings\Admin\Рабочий стол\Новая папка (2)\Фото07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000108"/>
            <a:ext cx="4786314" cy="3286148"/>
          </a:xfrm>
          <a:prstGeom prst="roundRect">
            <a:avLst>
              <a:gd name="adj" fmla="val 16667"/>
            </a:avLst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C:\Documents and Settings\Admin\Рабочий стол\Новая папка (2)\Фото03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028352">
            <a:off x="563936" y="3782301"/>
            <a:ext cx="2320853" cy="3095092"/>
          </a:xfrm>
          <a:prstGeom prst="ellipse">
            <a:avLst/>
          </a:prstGeom>
          <a:ln w="63500" cap="rnd">
            <a:solidFill>
              <a:srgbClr val="1F08C8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7" name="Picture 3" descr="C:\Documents and Settings\Admin\Рабочий стол\Новая папка (2)\Фото03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487398">
            <a:off x="6276633" y="3954420"/>
            <a:ext cx="2099216" cy="2799517"/>
          </a:xfrm>
          <a:prstGeom prst="ellipse">
            <a:avLst/>
          </a:prstGeom>
          <a:ln w="63500" cap="rnd">
            <a:solidFill>
              <a:schemeClr val="accent1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Рисунок 1" descr="attach-16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851421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1F08C8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no Pro" pitchFamily="18" charset="0"/>
                <a:cs typeface="+mn-cs"/>
              </a:rPr>
              <a:t>Спасибо за внимание</a:t>
            </a:r>
          </a:p>
        </p:txBody>
      </p:sp>
      <p:sp>
        <p:nvSpPr>
          <p:cNvPr id="33795" name="Прямоугольник 6"/>
          <p:cNvSpPr>
            <a:spLocks noChangeArrowheads="1"/>
          </p:cNvSpPr>
          <p:nvPr/>
        </p:nvSpPr>
        <p:spPr bwMode="auto">
          <a:xfrm>
            <a:off x="4572000" y="2349500"/>
            <a:ext cx="4211638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6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Фото</a:t>
            </a:r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:</a:t>
            </a:r>
          </a:p>
          <a:p>
            <a:pPr algn="r"/>
            <a:r>
              <a:rPr lang="en-US" sz="800" b="1">
                <a:latin typeface="Calibri" pitchFamily="34" charset="0"/>
                <a:ea typeface="Calibri" pitchFamily="34" charset="0"/>
                <a:cs typeface="Times New Roman" pitchFamily="18" charset="0"/>
                <a:hlinkClick r:id="rId4"/>
              </a:rPr>
              <a:t>http://tinyurl.com/bxopfvy</a:t>
            </a:r>
            <a:r>
              <a:rPr lang="ru-RU" sz="800" b="1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800" b="1">
              <a:latin typeface="Times New Roman" pitchFamily="18" charset="0"/>
              <a:ea typeface="Calibri" pitchFamily="34" charset="0"/>
              <a:cs typeface="Times New Roman" pitchFamily="18" charset="0"/>
              <a:hlinkClick r:id="rId3"/>
            </a:endParaRPr>
          </a:p>
          <a:p>
            <a:pPr algn="r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http://tinyurl.com/a7hpymp</a:t>
            </a:r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5"/>
              </a:rPr>
              <a:t>http://tinyurl.com/b288g3r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6"/>
              </a:rPr>
              <a:t>http://tinyurl.com/a2l59cg</a:t>
            </a:r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7"/>
              </a:rPr>
              <a:t>http://tinyurl.com/afo4688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8"/>
              </a:rPr>
              <a:t>http://tinyurl.com/ax34tp4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cs typeface="Times New Roman" pitchFamily="18" charset="0"/>
                <a:hlinkClick r:id="rId9"/>
              </a:rPr>
              <a:t>http://tinyurl.com/ahe9u6l</a:t>
            </a:r>
            <a:endParaRPr lang="ru-RU" sz="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0"/>
              </a:rPr>
              <a:t>http://tinyurl.com/a54xhw7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1"/>
              </a:rPr>
              <a:t>http://tinyurl.com/bghplqn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2"/>
              </a:rPr>
              <a:t>http://tinyurl.com/aa4fgrp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3"/>
              </a:rPr>
              <a:t>http://tinyurl.com/alvpsyn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4"/>
              </a:rPr>
              <a:t>http://tinyurl.com/bxctb84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5"/>
              </a:rPr>
              <a:t>http://tinyurl.com/aos5en3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6"/>
              </a:rPr>
              <a:t>http://tinyurl.com/bkntk4w</a:t>
            </a:r>
            <a:r>
              <a:rPr lang="ru-RU" sz="800" b="1">
                <a:latin typeface="Times New Roman" pitchFamily="18" charset="0"/>
                <a:ea typeface="Calibri" pitchFamily="34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7"/>
              </a:rPr>
              <a:t>http://tinyurl.com/aczzl6m</a:t>
            </a:r>
            <a:r>
              <a:rPr lang="ru-RU" sz="800" b="1">
                <a:latin typeface="Times New Roman" pitchFamily="18" charset="0"/>
                <a:ea typeface="Calibri" pitchFamily="34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8"/>
              </a:rPr>
              <a:t>http://tinyurl.com/a9rryu3</a:t>
            </a:r>
            <a:r>
              <a:rPr lang="ru-RU" sz="800" b="1">
                <a:latin typeface="Times New Roman" pitchFamily="18" charset="0"/>
                <a:ea typeface="Calibri" pitchFamily="34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19"/>
              </a:rPr>
              <a:t>http://tinyurl.com/bhn343e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0"/>
              </a:rPr>
              <a:t>http://tinyurl.com/apk9ywa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1"/>
              </a:rPr>
              <a:t>http://tinyurl.com/avw8sux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2"/>
              </a:rPr>
              <a:t>http://tinyurl.com/azxph4y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3"/>
              </a:rPr>
              <a:t>http://tinyurl.com/bxc6afl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4"/>
              </a:rPr>
              <a:t>http://tinyurl.com/at3yoqe</a:t>
            </a:r>
            <a:r>
              <a:rPr lang="ru-RU" sz="800" b="1">
                <a:latin typeface="Times New Roman" pitchFamily="18" charset="0"/>
                <a:ea typeface="Calibri" pitchFamily="34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5"/>
              </a:rPr>
              <a:t>http://tinyurl.com/aewoobo</a:t>
            </a:r>
            <a:r>
              <a:rPr lang="ru-RU" sz="800" b="1">
                <a:latin typeface="Times New Roman" pitchFamily="18" charset="0"/>
                <a:ea typeface="Calibri" pitchFamily="34" charset="0"/>
              </a:rPr>
              <a:t>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ru-RU" sz="800" b="1">
                <a:latin typeface="Times New Roman" pitchFamily="18" charset="0"/>
                <a:ea typeface="Calibri" pitchFamily="34" charset="0"/>
                <a:hlinkClick r:id="rId26"/>
              </a:rPr>
              <a:t>http://tinyurl.com/ag2l68c</a:t>
            </a:r>
            <a:endParaRPr lang="ru-RU" sz="800" b="1">
              <a:latin typeface="Times New Roman" pitchFamily="18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27"/>
              </a:rPr>
              <a:t>http://tinyurl.com/bqx2ww4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28"/>
              </a:rPr>
              <a:t>http://tinyurl.com/ayoa44m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29"/>
              </a:rPr>
              <a:t>http://tinyurl.com/amdahcn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30"/>
              </a:rPr>
              <a:t>http://tinyurl.com/bdbx9al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31"/>
              </a:rPr>
              <a:t>http://tinyurl.com/c4torrg</a:t>
            </a:r>
            <a:r>
              <a:rPr lang="ru-RU" sz="800" b="1">
                <a:latin typeface="Calibri" pitchFamily="34" charset="0"/>
                <a:ea typeface="Calibri" pitchFamily="34" charset="0"/>
              </a:rPr>
              <a:t> </a:t>
            </a: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32"/>
              </a:rPr>
              <a:t>http://tinyurl.com/dxqxzhy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33"/>
              </a:rPr>
              <a:t>http://tinyurl.com/bodxd3b</a:t>
            </a:r>
            <a:endParaRPr lang="ru-RU" sz="800" b="1">
              <a:latin typeface="Calibri" pitchFamily="34" charset="0"/>
              <a:ea typeface="Calibri" pitchFamily="34" charset="0"/>
            </a:endParaRPr>
          </a:p>
          <a:p>
            <a:pPr algn="r" eaLnBrk="0" hangingPunct="0"/>
            <a:r>
              <a:rPr lang="en-US" sz="800" b="1">
                <a:latin typeface="Calibri" pitchFamily="34" charset="0"/>
                <a:ea typeface="Calibri" pitchFamily="34" charset="0"/>
                <a:hlinkClick r:id="rId34"/>
              </a:rPr>
              <a:t>http://tinyurl.com/bsdah8k</a:t>
            </a:r>
            <a:r>
              <a:rPr lang="ru-RU" sz="800" b="1">
                <a:latin typeface="Calibri" pitchFamily="34" charset="0"/>
                <a:ea typeface="Calibri" pitchFamily="34" charset="0"/>
              </a:rPr>
              <a:t>       </a:t>
            </a:r>
            <a:endParaRPr lang="ru-RU" sz="800">
              <a:latin typeface="Times New Roman" pitchFamily="18" charset="0"/>
              <a:ea typeface="Calibri" pitchFamily="34" charset="0"/>
            </a:endParaRPr>
          </a:p>
        </p:txBody>
      </p:sp>
      <p:sp>
        <p:nvSpPr>
          <p:cNvPr id="33796" name="Прямоугольник 4"/>
          <p:cNvSpPr>
            <a:spLocks noChangeArrowheads="1"/>
          </p:cNvSpPr>
          <p:nvPr/>
        </p:nvSpPr>
        <p:spPr bwMode="auto">
          <a:xfrm>
            <a:off x="2500298" y="6357958"/>
            <a:ext cx="487999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hlink"/>
                </a:solidFill>
              </a:rPr>
              <a:t>http://images.yandex.ru/yandsearch?text=%D0%B6%D0%B8%D0%B2%D0%BE%D1%82%D0%BD%D1%8B%D0%95%20%D0%90%D1%84%D1%80%D0%B8%D0%BA%D0%B8</a:t>
            </a:r>
            <a:endParaRPr lang="ru-RU" sz="1000" dirty="0">
              <a:solidFill>
                <a:schemeClr val="hlink"/>
              </a:solidFill>
            </a:endParaRPr>
          </a:p>
        </p:txBody>
      </p:sp>
      <p:pic>
        <p:nvPicPr>
          <p:cNvPr id="3074" name="Picture 2" descr="C:\Documents and Settings\Admin\Рабочий стол\Корпоратив\103NIKON\DSCN0865.JPG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642910" y="857232"/>
            <a:ext cx="6643734" cy="557216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2063</TotalTime>
  <Words>998</Words>
  <Application>Microsoft Office PowerPoint</Application>
  <PresentationFormat>Экран (4:3)</PresentationFormat>
  <Paragraphs>163</Paragraphs>
  <Slides>22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Педагогический проект. ТЕМА: «Эта удивительная Африка 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Готовый продукт проекта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зема</cp:lastModifiedBy>
  <cp:revision>221</cp:revision>
  <dcterms:created xsi:type="dcterms:W3CDTF">2013-02-02T15:06:39Z</dcterms:created>
  <dcterms:modified xsi:type="dcterms:W3CDTF">2013-12-30T07:01:35Z</dcterms:modified>
</cp:coreProperties>
</file>