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74" r:id="rId3"/>
    <p:sldId id="275" r:id="rId4"/>
    <p:sldId id="276" r:id="rId5"/>
    <p:sldId id="278" r:id="rId6"/>
    <p:sldId id="277" r:id="rId7"/>
    <p:sldId id="265" r:id="rId8"/>
    <p:sldId id="266" r:id="rId9"/>
    <p:sldId id="267" r:id="rId10"/>
    <p:sldId id="268" r:id="rId11"/>
    <p:sldId id="269" r:id="rId12"/>
    <p:sldId id="270" r:id="rId13"/>
    <p:sldId id="280" r:id="rId14"/>
    <p:sldId id="273" r:id="rId15"/>
    <p:sldId id="283" r:id="rId16"/>
    <p:sldId id="256" r:id="rId17"/>
    <p:sldId id="258" r:id="rId18"/>
    <p:sldId id="259" r:id="rId19"/>
    <p:sldId id="284" r:id="rId20"/>
    <p:sldId id="263" r:id="rId21"/>
    <p:sldId id="262" r:id="rId22"/>
    <p:sldId id="279" r:id="rId23"/>
    <p:sldId id="261" r:id="rId24"/>
    <p:sldId id="260" r:id="rId25"/>
    <p:sldId id="281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FD8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22.01.2014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9552" y="116632"/>
            <a:ext cx="847956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"МБОУ Шлиссельбургская средняя образовательная школа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№1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углублённым изучением отдельных предметов"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2663" y="1124744"/>
            <a:ext cx="7231467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Проектно-исследовательская </a:t>
            </a:r>
          </a:p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работа</a:t>
            </a:r>
          </a:p>
          <a:p>
            <a:pPr algn="ctr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latin typeface="Monotype Corsiva" pitchFamily="66" charset="0"/>
                <a:cs typeface="Times New Roman" pitchFamily="18" charset="0"/>
              </a:rPr>
              <a:t>«Условия прорастания семян и развитие зародыша»</a:t>
            </a:r>
            <a:endParaRPr lang="en-US" sz="2400" i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latin typeface="Monotype Corsiva" pitchFamily="66" charset="0"/>
                <a:cs typeface="Times New Roman" pitchFamily="18" charset="0"/>
              </a:rPr>
              <a:t>На примере растения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Отдел Покрытосеменные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Класс Двудольные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Семейство Бобовые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 Боб обыкновенный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/Ленинградская область, Кировский район, г. Шлиссельбург/</a:t>
            </a:r>
            <a:endParaRPr lang="ru-RU" sz="2400" b="1" i="1" dirty="0"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0340" y="4869160"/>
            <a:ext cx="7831246" cy="1791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latin typeface="Monotype Corsiva" pitchFamily="66" charset="0"/>
              </a:rPr>
              <a:t>Выполнил :    ученик 6 класса</a:t>
            </a:r>
            <a:r>
              <a:rPr lang="en-US" sz="2400" b="1" dirty="0" smtClean="0">
                <a:latin typeface="Monotype Corsiva" pitchFamily="66" charset="0"/>
              </a:rPr>
              <a:t>  </a:t>
            </a:r>
            <a:r>
              <a:rPr lang="ru-RU" sz="2400" b="1" dirty="0" smtClean="0">
                <a:latin typeface="Monotype Corsiva" pitchFamily="66" charset="0"/>
              </a:rPr>
              <a:t>КУЛЁМИН СЕМЁН</a:t>
            </a:r>
          </a:p>
          <a:p>
            <a:pPr algn="ctr">
              <a:lnSpc>
                <a:spcPct val="90000"/>
              </a:lnSpc>
            </a:pPr>
            <a:r>
              <a:rPr lang="ru-RU" sz="2400" b="1" dirty="0" smtClean="0">
                <a:latin typeface="Monotype Corsiva" pitchFamily="66" charset="0"/>
              </a:rPr>
              <a:t>Руководитель:     учитель биологии МБОУ «ШСОШ №1»</a:t>
            </a:r>
          </a:p>
          <a:p>
            <a:pPr algn="ctr">
              <a:lnSpc>
                <a:spcPct val="90000"/>
              </a:lnSpc>
            </a:pPr>
            <a:r>
              <a:rPr lang="ru-RU" sz="2400" b="1" dirty="0" smtClean="0">
                <a:latin typeface="Monotype Corsiva" pitchFamily="66" charset="0"/>
              </a:rPr>
              <a:t>ПРОКОФЬЕВА НАТАЛЬЯ ФЁДОРОВНА</a:t>
            </a:r>
          </a:p>
          <a:p>
            <a:pPr algn="ctr">
              <a:lnSpc>
                <a:spcPct val="90000"/>
              </a:lnSpc>
            </a:pPr>
            <a:r>
              <a:rPr lang="ru-RU" sz="2400" b="1" dirty="0" smtClean="0">
                <a:latin typeface="Monotype Corsiva" pitchFamily="66" charset="0"/>
              </a:rPr>
              <a:t>2013 – 2014 учебный год</a:t>
            </a:r>
          </a:p>
          <a:p>
            <a:pPr algn="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332656"/>
            <a:ext cx="81003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endParaRPr lang="en-US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Изучить условия прорастания семян и развитие зародыша семени и доказать, что это интересно и увлекательно.</a:t>
            </a: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1.Изучить литературу о влиянии условий на прорастание семян.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2.Проследить ход развития семян.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3.Сфотографировать и оформить слайды по данной теме.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4.Иметь практический опыт по проращиванию семян, который я смогу применять в жизни.</a:t>
            </a:r>
          </a:p>
          <a:p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16632"/>
            <a:ext cx="775859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Программа исследования: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1.Выбор темы и причины побудившие к исследованию.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2.Исследовательская работа (в течении двух недель).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3.Выводы по работе и оформление в виде презентации.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988840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Ход работы: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На уроках биологии нам рассказывали про развитие зародыша семени. А про условия влияющие на рост зародыша мы ещё не проходили и я решил выяснить, что для этого необходимо.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0"/>
            <a:ext cx="802838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Этап 1:</a:t>
            </a:r>
          </a:p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В учебнике я прочитал, что для прорастания семян нужны 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908720"/>
            <a:ext cx="7704856" cy="936104"/>
          </a:xfrm>
          <a:prstGeom prst="rect">
            <a:avLst/>
          </a:prstGeom>
          <a:solidFill>
            <a:srgbClr val="F5F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Условия прорастания семян:</a:t>
            </a:r>
            <a:endParaRPr lang="ru-RU" sz="4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204864"/>
            <a:ext cx="2736304" cy="1080120"/>
          </a:xfrm>
          <a:prstGeom prst="rect">
            <a:avLst/>
          </a:prstGeom>
          <a:solidFill>
            <a:srgbClr val="F5F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Вода: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Набухание, прорастание, всхожесть семян</a:t>
            </a:r>
            <a:endParaRPr lang="ru-RU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>
            <a:stCxn id="3" idx="2"/>
            <a:endCxn id="5" idx="0"/>
          </p:cNvCxnSpPr>
          <p:nvPr/>
        </p:nvCxnSpPr>
        <p:spPr>
          <a:xfrm flipH="1">
            <a:off x="2555776" y="1844824"/>
            <a:ext cx="2484276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707904" y="4437112"/>
            <a:ext cx="2736304" cy="1080120"/>
          </a:xfrm>
          <a:prstGeom prst="rect">
            <a:avLst/>
          </a:prstGeom>
          <a:solidFill>
            <a:srgbClr val="F5F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Воздух: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Прорастание,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дыхание семян</a:t>
            </a:r>
            <a:endParaRPr lang="ru-RU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28184" y="2204864"/>
            <a:ext cx="2736304" cy="1080120"/>
          </a:xfrm>
          <a:prstGeom prst="rect">
            <a:avLst/>
          </a:prstGeom>
          <a:solidFill>
            <a:srgbClr val="F5F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Тепло: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Прорастание семян</a:t>
            </a:r>
            <a:endParaRPr lang="ru-RU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>
            <a:stCxn id="3" idx="2"/>
            <a:endCxn id="12" idx="0"/>
          </p:cNvCxnSpPr>
          <p:nvPr/>
        </p:nvCxnSpPr>
        <p:spPr>
          <a:xfrm>
            <a:off x="5040052" y="1844824"/>
            <a:ext cx="36004" cy="25922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3" idx="2"/>
            <a:endCxn id="13" idx="0"/>
          </p:cNvCxnSpPr>
          <p:nvPr/>
        </p:nvCxnSpPr>
        <p:spPr>
          <a:xfrm>
            <a:off x="5040052" y="1844824"/>
            <a:ext cx="2556284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0"/>
            <a:ext cx="7920880" cy="980728"/>
          </a:xfrm>
          <a:prstGeom prst="rect">
            <a:avLst/>
          </a:prstGeom>
          <a:solidFill>
            <a:srgbClr val="F5F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семян двудольных растений: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вудольны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700808"/>
            <a:ext cx="3591426" cy="3467584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3491880" y="1772816"/>
            <a:ext cx="504056" cy="43204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995936" y="1772816"/>
            <a:ext cx="1800200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3707904" y="2204864"/>
            <a:ext cx="792088" cy="36004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499992" y="2204864"/>
            <a:ext cx="1296144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3131840" y="2852936"/>
            <a:ext cx="2880320" cy="108012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923928" y="4005064"/>
            <a:ext cx="720080" cy="115212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123728" y="4221088"/>
            <a:ext cx="2520280" cy="936104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4644008" y="5157192"/>
            <a:ext cx="914400" cy="91440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012160" y="3789040"/>
            <a:ext cx="2942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Зародышевый корешок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868144" y="1556792"/>
            <a:ext cx="29198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Зародышевый стебелёк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68144" y="2060848"/>
            <a:ext cx="27780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Зародышевая почечка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2120" y="6021288"/>
            <a:ext cx="1340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Семядоля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4644008" y="4221088"/>
            <a:ext cx="936104" cy="72008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724128" y="4941168"/>
            <a:ext cx="22538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Семенная кожура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764704"/>
            <a:ext cx="81724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Я взял семена и положил в 4 ёмкости:</a:t>
            </a:r>
          </a:p>
          <a:p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1- Семена без воды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, но 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с доступом воздуха и тепла.</a:t>
            </a:r>
          </a:p>
          <a:p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2- Семена с водой и доступом воздуха, но при низкой температуре (в холодильнике).</a:t>
            </a:r>
          </a:p>
          <a:p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3- Семена без доступа воздуха (слой растительного масла),вода и тепло</a:t>
            </a:r>
          </a:p>
          <a:p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4- Семенам были доступны вода, воздух, тепло</a:t>
            </a:r>
          </a:p>
          <a:p>
            <a:endParaRPr lang="ru-RU" sz="3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Каждый день я наблюдал за происходящем.</a:t>
            </a:r>
            <a:endParaRPr lang="ru-RU" sz="3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11004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4572001" cy="3429000"/>
          </a:xfrm>
          <a:prstGeom prst="rect">
            <a:avLst/>
          </a:prstGeom>
        </p:spPr>
      </p:pic>
      <p:pic>
        <p:nvPicPr>
          <p:cNvPr id="3" name="Рисунок 2" descr="P1011011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4" name="Рисунок 3" descr="P1011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Рисунок 4" descr="P10110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1" y="0"/>
            <a:ext cx="4571999" cy="34289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46485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Первый день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39952" y="2780928"/>
            <a:ext cx="8258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1 2</a:t>
            </a:r>
          </a:p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3 4</a:t>
            </a:r>
            <a:endParaRPr lang="ru-RU" sz="40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>
            <a:stCxn id="13" idx="2"/>
          </p:cNvCxnSpPr>
          <p:nvPr/>
        </p:nvCxnSpPr>
        <p:spPr>
          <a:xfrm>
            <a:off x="1594572" y="3848854"/>
            <a:ext cx="673172" cy="37223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3140968"/>
            <a:ext cx="31891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Подсолнечное масло </a:t>
            </a:r>
          </a:p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(чтобы не попадал воздух)</a:t>
            </a:r>
            <a:endParaRPr lang="ru-RU" sz="2000" b="1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210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Рисунок 2" descr="P10210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3429001"/>
            <a:ext cx="4571999" cy="3428999"/>
          </a:xfrm>
          <a:prstGeom prst="rect">
            <a:avLst/>
          </a:prstGeom>
        </p:spPr>
      </p:pic>
      <p:pic>
        <p:nvPicPr>
          <p:cNvPr id="4" name="Рисунок 3" descr="P10210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Рисунок 4" descr="P10210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4596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Второй день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2780928"/>
            <a:ext cx="845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1 2</a:t>
            </a:r>
          </a:p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3 4</a:t>
            </a:r>
            <a:endParaRPr lang="ru-RU" sz="40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31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Рисунок 2" descr="P10310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4" name="Рисунок 3" descr="P10310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Рисунок 4" descr="P103105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4529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Третий день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2780928"/>
            <a:ext cx="845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1 2</a:t>
            </a:r>
          </a:p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3 4</a:t>
            </a:r>
            <a:endParaRPr lang="ru-RU" sz="40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410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Рисунок 2" descr="P10410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4" name="Рисунок 3" descr="P10410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Рисунок 4" descr="P104106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52638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Четвёртый день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2780928"/>
            <a:ext cx="845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1 2</a:t>
            </a:r>
          </a:p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3 4</a:t>
            </a:r>
            <a:endParaRPr lang="ru-RU" sz="40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610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Рисунок 2" descr="P10610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4" name="Рисунок 3" descr="P10610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Рисунок 4" descr="P10610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4571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Пятый день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2780928"/>
            <a:ext cx="845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1 2</a:t>
            </a:r>
          </a:p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3 4</a:t>
            </a:r>
            <a:endParaRPr lang="ru-RU" sz="40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10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Рисунок 2" descr="P10710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4" name="Рисунок 3" descr="P107109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5" name="Рисунок 4" descr="P107109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4800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Шестой день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2780928"/>
            <a:ext cx="845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1 2</a:t>
            </a:r>
          </a:p>
          <a:p>
            <a:r>
              <a:rPr lang="ru-RU" sz="40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3 4</a:t>
            </a:r>
            <a:endParaRPr lang="ru-RU" sz="40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332656"/>
            <a:ext cx="81003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Результаты эксперимента:</a:t>
            </a:r>
          </a:p>
          <a:p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1. – Семена остались без изменения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– Семена набухли, но зародыш не развился.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– Семена набухли, но не проросли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 – У семян пророс корешок и стебелёк.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0"/>
            <a:ext cx="8028384" cy="1196752"/>
          </a:xfrm>
          <a:prstGeom prst="rect">
            <a:avLst/>
          </a:prstGeom>
          <a:solidFill>
            <a:srgbClr val="F5F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Теперь я знаю этапы прорастания семян: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628800"/>
            <a:ext cx="657378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Поглощение воды</a:t>
            </a:r>
          </a:p>
          <a:p>
            <a:pPr marL="342900" indent="-342900">
              <a:buAutoNum type="arabicPeriod"/>
            </a:pPr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Набухание семян</a:t>
            </a:r>
          </a:p>
          <a:p>
            <a:pPr marL="342900" indent="-342900">
              <a:buAutoNum type="arabicPeriod"/>
            </a:pPr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Увеличение размера</a:t>
            </a:r>
          </a:p>
          <a:p>
            <a:pPr marL="342900" indent="-342900">
              <a:buAutoNum type="arabicPeriod"/>
            </a:pPr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Появление корешка</a:t>
            </a:r>
          </a:p>
          <a:p>
            <a:pPr marL="342900" indent="-342900">
              <a:buAutoNum type="arabicPeriod"/>
            </a:pPr>
            <a:r>
              <a:rPr lang="ru-RU" sz="4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Появление стебелька</a:t>
            </a:r>
            <a:endParaRPr lang="ru-RU" sz="4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628800"/>
            <a:ext cx="75306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II  </a:t>
            </a:r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этап - Прорастание 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семян в благоприятных условиях: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4389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Первый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32040" y="5517232"/>
            <a:ext cx="3917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Начало эксперимента.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4476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Третий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9872" y="6093296"/>
            <a:ext cx="2937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Начал появляться корень.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>
            <a:stCxn id="4" idx="0"/>
          </p:cNvCxnSpPr>
          <p:nvPr/>
        </p:nvCxnSpPr>
        <p:spPr>
          <a:xfrm flipH="1" flipV="1">
            <a:off x="4860032" y="3573016"/>
            <a:ext cx="28416" cy="252028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5176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Четвёртый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5589240"/>
            <a:ext cx="2008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Корневые волоски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>
            <a:stCxn id="4" idx="0"/>
          </p:cNvCxnSpPr>
          <p:nvPr/>
        </p:nvCxnSpPr>
        <p:spPr>
          <a:xfrm rot="5400000" flipH="1" flipV="1">
            <a:off x="1145601" y="2973041"/>
            <a:ext cx="3374665" cy="1857735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JPG"/>
          <p:cNvPicPr>
            <a:picLocks noChangeAspect="1"/>
          </p:cNvPicPr>
          <p:nvPr/>
        </p:nvPicPr>
        <p:blipFill>
          <a:blip r:embed="rId2" cstate="print"/>
          <a:srcRect l="32675" t="24800" r="50000" b="61550"/>
          <a:stretch>
            <a:fillRect/>
          </a:stretch>
        </p:blipFill>
        <p:spPr>
          <a:xfrm>
            <a:off x="2555776" y="116632"/>
            <a:ext cx="6458563" cy="38164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75656" y="4869160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 боковых клеток зоны всасывания появляются выросты –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корневые волоски.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>
            <a:stCxn id="4" idx="0"/>
          </p:cNvCxnSpPr>
          <p:nvPr/>
        </p:nvCxnSpPr>
        <p:spPr>
          <a:xfrm flipV="1">
            <a:off x="3095836" y="2708920"/>
            <a:ext cx="1476164" cy="216024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4" idx="0"/>
          </p:cNvCxnSpPr>
          <p:nvPr/>
        </p:nvCxnSpPr>
        <p:spPr>
          <a:xfrm flipV="1">
            <a:off x="3095836" y="2708920"/>
            <a:ext cx="1980220" cy="216024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4" idx="0"/>
          </p:cNvCxnSpPr>
          <p:nvPr/>
        </p:nvCxnSpPr>
        <p:spPr>
          <a:xfrm flipV="1">
            <a:off x="3095836" y="2708920"/>
            <a:ext cx="2340260" cy="216024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0"/>
          </p:cNvCxnSpPr>
          <p:nvPr/>
        </p:nvCxnSpPr>
        <p:spPr>
          <a:xfrm flipV="1">
            <a:off x="3095836" y="2780928"/>
            <a:ext cx="684076" cy="2088232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4444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Пятый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5733256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пятый день были поставлены метки на определенном расстоянии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>
            <a:stCxn id="4" idx="0"/>
          </p:cNvCxnSpPr>
          <p:nvPr/>
        </p:nvCxnSpPr>
        <p:spPr>
          <a:xfrm flipV="1">
            <a:off x="6012160" y="3861048"/>
            <a:ext cx="1440164" cy="187220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4" idx="0"/>
          </p:cNvCxnSpPr>
          <p:nvPr/>
        </p:nvCxnSpPr>
        <p:spPr>
          <a:xfrm flipV="1">
            <a:off x="6012160" y="4005064"/>
            <a:ext cx="1800202" cy="1728192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4" idx="0"/>
          </p:cNvCxnSpPr>
          <p:nvPr/>
        </p:nvCxnSpPr>
        <p:spPr>
          <a:xfrm flipV="1">
            <a:off x="6012160" y="4221088"/>
            <a:ext cx="2160240" cy="151216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4" idx="0"/>
          </p:cNvCxnSpPr>
          <p:nvPr/>
        </p:nvCxnSpPr>
        <p:spPr>
          <a:xfrm flipV="1">
            <a:off x="6012160" y="4581128"/>
            <a:ext cx="2304256" cy="115212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0"/>
          </p:cNvCxnSpPr>
          <p:nvPr/>
        </p:nvCxnSpPr>
        <p:spPr>
          <a:xfrm flipV="1">
            <a:off x="6012160" y="5013176"/>
            <a:ext cx="2232248" cy="72008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4623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Шестой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авая фигурная скобка 3"/>
          <p:cNvSpPr/>
          <p:nvPr/>
        </p:nvSpPr>
        <p:spPr>
          <a:xfrm flipH="1">
            <a:off x="2483768" y="1556792"/>
            <a:ext cx="216024" cy="504056"/>
          </a:xfrm>
          <a:prstGeom prst="rightBrac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548680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Расстояние между метками увеличивается, корень растёт в длину.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 стрелкой 6"/>
          <p:cNvCxnSpPr>
            <a:stCxn id="5" idx="2"/>
            <a:endCxn id="4" idx="1"/>
          </p:cNvCxnSpPr>
          <p:nvPr/>
        </p:nvCxnSpPr>
        <p:spPr>
          <a:xfrm>
            <a:off x="1476164" y="1472010"/>
            <a:ext cx="1007604" cy="33681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.jpg"/>
          <p:cNvPicPr>
            <a:picLocks noChangeAspect="1"/>
          </p:cNvPicPr>
          <p:nvPr/>
        </p:nvPicPr>
        <p:blipFill>
          <a:blip r:embed="rId2" cstate="print"/>
          <a:srcRect l="24789" t="8001" r="48424" b="39500"/>
          <a:stretch>
            <a:fillRect/>
          </a:stretch>
        </p:blipFill>
        <p:spPr>
          <a:xfrm rot="20295209" flipH="1">
            <a:off x="989294" y="451660"/>
            <a:ext cx="4104456" cy="60359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2915816" cy="1556792"/>
          </a:xfrm>
          <a:prstGeom prst="rect">
            <a:avLst/>
          </a:prstGeom>
          <a:solidFill>
            <a:srgbClr val="F5FD8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шестой день эксперимента можно разглядеть все зоны корня:</a:t>
            </a:r>
          </a:p>
          <a:p>
            <a:pPr algn="ctr"/>
            <a:endParaRPr lang="ru-RU" dirty="0"/>
          </a:p>
        </p:txBody>
      </p:sp>
      <p:pic>
        <p:nvPicPr>
          <p:cNvPr id="15" name="Рисунок 14" descr="6.jpg"/>
          <p:cNvPicPr>
            <a:picLocks noChangeAspect="1"/>
          </p:cNvPicPr>
          <p:nvPr/>
        </p:nvPicPr>
        <p:blipFill>
          <a:blip r:embed="rId2" cstate="print"/>
          <a:srcRect l="24789" t="9051" r="70484" b="86749"/>
          <a:stretch>
            <a:fillRect/>
          </a:stretch>
        </p:blipFill>
        <p:spPr>
          <a:xfrm>
            <a:off x="4355976" y="0"/>
            <a:ext cx="1728192" cy="1152128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H="1">
            <a:off x="3491880" y="332656"/>
            <a:ext cx="2016224" cy="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444208" y="-86618"/>
            <a:ext cx="3275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Корневой чехлик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служит защитой верхушки корня. 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Ткань – покровная.</a:t>
            </a:r>
          </a:p>
        </p:txBody>
      </p:sp>
      <p:sp>
        <p:nvSpPr>
          <p:cNvPr id="17" name="Правая фигурная скобка 16"/>
          <p:cNvSpPr/>
          <p:nvPr/>
        </p:nvSpPr>
        <p:spPr>
          <a:xfrm>
            <a:off x="4067944" y="404664"/>
            <a:ext cx="288032" cy="864096"/>
          </a:xfrm>
          <a:prstGeom prst="rightBrac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 стрелкой 18"/>
          <p:cNvCxnSpPr>
            <a:stCxn id="23" idx="1"/>
            <a:endCxn id="17" idx="1"/>
          </p:cNvCxnSpPr>
          <p:nvPr/>
        </p:nvCxnSpPr>
        <p:spPr>
          <a:xfrm flipH="1" flipV="1">
            <a:off x="4355976" y="836712"/>
            <a:ext cx="1296144" cy="738664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652120" y="836712"/>
            <a:ext cx="32758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зоне деления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клетки постоянно делятся, соответственно увеличивается кол-во клеток. 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Ткань – образовательная.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0" y="1844824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зоне растяжения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клетки растут, вытягиваются. Корень растёт в длину.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Ткань – образовательная.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авая фигурная скобка 27"/>
          <p:cNvSpPr/>
          <p:nvPr/>
        </p:nvSpPr>
        <p:spPr>
          <a:xfrm>
            <a:off x="3995936" y="1268760"/>
            <a:ext cx="432048" cy="1584176"/>
          </a:xfrm>
          <a:prstGeom prst="rightBrac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 стрелкой 29"/>
          <p:cNvCxnSpPr/>
          <p:nvPr/>
        </p:nvCxnSpPr>
        <p:spPr>
          <a:xfrm rot="5400000" flipH="1" flipV="1">
            <a:off x="2393142" y="1178704"/>
            <a:ext cx="1643073" cy="114300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авая фигурная скобка 33"/>
          <p:cNvSpPr/>
          <p:nvPr/>
        </p:nvSpPr>
        <p:spPr>
          <a:xfrm>
            <a:off x="4067944" y="2852936"/>
            <a:ext cx="288032" cy="2880320"/>
          </a:xfrm>
          <a:prstGeom prst="rightBrac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авая фигурная скобка 34"/>
          <p:cNvSpPr/>
          <p:nvPr/>
        </p:nvSpPr>
        <p:spPr>
          <a:xfrm>
            <a:off x="4067944" y="5733256"/>
            <a:ext cx="216024" cy="720080"/>
          </a:xfrm>
          <a:prstGeom prst="rightBrac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5687616" y="2564904"/>
            <a:ext cx="34563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 наружных клеток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зоны всасывания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имеются выросты –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корневые волоски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Служат для всасывания питательных веществ. 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Ткань – проводящая.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 rot="10800000">
            <a:off x="3857620" y="2500306"/>
            <a:ext cx="1472806" cy="87655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724128" y="4549676"/>
            <a:ext cx="3419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Зона проведения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состоит из сосудов, вытянутых вдоль корня с толстыми оболочками. Служат для передач растворённых веществ в стебель и листья.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Ткань – покровная, механическая.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 стрелкой 52"/>
          <p:cNvCxnSpPr>
            <a:stCxn id="44" idx="1"/>
            <a:endCxn id="35" idx="1"/>
          </p:cNvCxnSpPr>
          <p:nvPr/>
        </p:nvCxnSpPr>
        <p:spPr>
          <a:xfrm flipH="1">
            <a:off x="4283968" y="5703838"/>
            <a:ext cx="1440160" cy="38945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/>
      <p:bldP spid="17" grpId="0" animBg="1"/>
      <p:bldP spid="23" grpId="0"/>
      <p:bldP spid="27" grpId="0"/>
      <p:bldP spid="28" grpId="0" animBg="1"/>
      <p:bldP spid="34" grpId="0" animBg="1"/>
      <p:bldP spid="35" grpId="0" animBg="1"/>
      <p:bldP spid="36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46188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Восьмой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116632"/>
            <a:ext cx="4724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Девятый день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эксперимента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6309320"/>
            <a:ext cx="4951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 главного корня отрастают боковые корни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V="1">
            <a:off x="3786182" y="4357694"/>
            <a:ext cx="2786082" cy="107157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16200000" flipV="1">
            <a:off x="3857620" y="4429132"/>
            <a:ext cx="3500462" cy="214314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 flipH="1" flipV="1">
            <a:off x="5036347" y="4893479"/>
            <a:ext cx="2071702" cy="714380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0800000">
            <a:off x="3929058" y="4786322"/>
            <a:ext cx="1785950" cy="1500198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88640"/>
            <a:ext cx="8100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Результаты эксперимента: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 на своём опыте проверил какие требуются условия для прорастания семян и как происходит развитие зародыша.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Теперь я умею выращивать бобы у себя дома.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выращивания бобов требуется немногое: несколько семян бобов, марля, вода, тепло, земля и конечно желание.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7" y="2643182"/>
            <a:ext cx="80283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Выводы: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Для развития зародыша необходимы: тепло, вода, воздух.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Первым у зародыша развивается корешок, затем стебелёк и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почечка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меня продолжается эксперимент, теперь я посадил бобы в землю.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Выращивание бобов вовлекает в дело и в наблюдение за прорастанием семян.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очень интересно и увлекательно!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 собираюсь начать другие эксперименты!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88640"/>
            <a:ext cx="66570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Список использованной литературы: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Пасечник. Биология 6 класс. Бактерии. Грибы. Растения.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658</TotalTime>
  <Words>719</Words>
  <Application>Microsoft Office PowerPoint</Application>
  <PresentationFormat>Экран (4:3)</PresentationFormat>
  <Paragraphs>127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cab37</cp:lastModifiedBy>
  <cp:revision>71</cp:revision>
  <dcterms:created xsi:type="dcterms:W3CDTF">2013-11-27T14:17:24Z</dcterms:created>
  <dcterms:modified xsi:type="dcterms:W3CDTF">2014-01-22T11:18:41Z</dcterms:modified>
</cp:coreProperties>
</file>